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5"/>
  </p:notesMasterIdLst>
  <p:sldIdLst>
    <p:sldId id="257" r:id="rId3"/>
    <p:sldId id="258" r:id="rId4"/>
    <p:sldId id="259" r:id="rId5"/>
    <p:sldId id="260" r:id="rId6"/>
    <p:sldId id="265" r:id="rId7"/>
    <p:sldId id="267" r:id="rId8"/>
    <p:sldId id="261" r:id="rId9"/>
    <p:sldId id="269" r:id="rId10"/>
    <p:sldId id="268" r:id="rId11"/>
    <p:sldId id="262" r:id="rId12"/>
    <p:sldId id="263" r:id="rId13"/>
    <p:sldId id="266" r:id="rId14"/>
    <p:sldId id="270" r:id="rId15"/>
    <p:sldId id="271" r:id="rId16"/>
    <p:sldId id="273" r:id="rId17"/>
    <p:sldId id="272" r:id="rId18"/>
    <p:sldId id="274" r:id="rId19"/>
    <p:sldId id="264" r:id="rId20"/>
    <p:sldId id="276" r:id="rId21"/>
    <p:sldId id="277" r:id="rId22"/>
    <p:sldId id="278" r:id="rId23"/>
    <p:sldId id="27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73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A46A67-9BCA-4876-8AB6-5C29C6EE70B1}" type="datetimeFigureOut">
              <a:rPr lang="en-US" smtClean="0"/>
              <a:t>12/16/2016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590E17-F2F0-45A3-B29E-2EDA4F11EE62}" type="slidenum">
              <a:rPr lang="en-US" smtClean="0"/>
              <a:t>‹#›</a:t>
            </a:fld>
            <a:endParaRPr lang="en-US"/>
          </a:p>
        </p:txBody>
      </p:sp>
    </p:spTree>
    <p:extLst>
      <p:ext uri="{BB962C8B-B14F-4D97-AF65-F5344CB8AC3E}">
        <p14:creationId xmlns:p14="http://schemas.microsoft.com/office/powerpoint/2010/main" val="1095427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590E17-F2F0-45A3-B29E-2EDA4F11EE62}" type="slidenum">
              <a:rPr lang="en-US" smtClean="0"/>
              <a:t>3</a:t>
            </a:fld>
            <a:endParaRPr lang="en-US"/>
          </a:p>
        </p:txBody>
      </p:sp>
    </p:spTree>
    <p:extLst>
      <p:ext uri="{BB962C8B-B14F-4D97-AF65-F5344CB8AC3E}">
        <p14:creationId xmlns:p14="http://schemas.microsoft.com/office/powerpoint/2010/main" val="378773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590E17-F2F0-45A3-B29E-2EDA4F11EE62}" type="slidenum">
              <a:rPr lang="en-US" smtClean="0"/>
              <a:t>17</a:t>
            </a:fld>
            <a:endParaRPr lang="en-US"/>
          </a:p>
        </p:txBody>
      </p:sp>
    </p:spTree>
    <p:extLst>
      <p:ext uri="{BB962C8B-B14F-4D97-AF65-F5344CB8AC3E}">
        <p14:creationId xmlns:p14="http://schemas.microsoft.com/office/powerpoint/2010/main" val="567535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sfsu-logo.png"/>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20082301">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23825"/>
            <a:ext cx="121920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goldengate2-banner-1000.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4563" y="76200"/>
            <a:ext cx="17065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lvl1pPr>
              <a:defRPr lang="en-US" sz="4000" b="1" dirty="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5"/>
          <p:cNvSpPr>
            <a:spLocks noGrp="1"/>
          </p:cNvSpPr>
          <p:nvPr>
            <p:ph type="sldNum" sz="quarter" idx="12"/>
          </p:nvPr>
        </p:nvSpPr>
        <p:spPr/>
        <p:txBody>
          <a:bodyPr/>
          <a:lstStyle>
            <a:lvl1pPr>
              <a:defRPr/>
            </a:lvl1pPr>
          </a:lstStyle>
          <a:p>
            <a:fld id="{D734C8AE-37D7-4D9A-99B0-368AFD73929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9991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CC96535-DF45-4259-B34F-CE000672480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083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4FBFB70-F13F-4F7C-885C-3F4FE3FF69F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6698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sfsu-logo.png"/>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20082301">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23825"/>
            <a:ext cx="121920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goldengate2-banner-1000.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4563" y="76200"/>
            <a:ext cx="17065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lvl1pPr>
              <a:defRPr lang="en-US" sz="4000" b="1" dirty="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5"/>
          <p:cNvSpPr>
            <a:spLocks noGrp="1"/>
          </p:cNvSpPr>
          <p:nvPr>
            <p:ph type="sldNum" sz="quarter" idx="12"/>
          </p:nvPr>
        </p:nvSpPr>
        <p:spPr/>
        <p:txBody>
          <a:bodyPr/>
          <a:lstStyle>
            <a:lvl1pPr>
              <a:defRPr/>
            </a:lvl1pPr>
          </a:lstStyle>
          <a:p>
            <a:fld id="{D734C8AE-37D7-4D9A-99B0-368AFD73929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04959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sfsu-logo.png"/>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20082301">
            <a:off x="7115175" y="28575"/>
            <a:ext cx="2014538" cy="20145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rtl="0" fontAlgn="base">
              <a:spcBef>
                <a:spcPct val="0"/>
              </a:spcBef>
              <a:spcAft>
                <a:spcPct val="0"/>
              </a:spcAft>
              <a:defRPr lang="en-US" sz="4000" b="1" dirty="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9279DA91-66B5-4C2C-AB33-060B49D39E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1718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431CA54-C3CE-477A-84E7-DC693B8CA17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04885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1" dirty="0" smtClean="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669D33D-E9BC-4413-B261-BD1A00B8A31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110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0BC79BD4-AEAD-4E69-B1D0-5495409C963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4644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343EFB0-039F-437B-8ADF-B716A4E22D4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1921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2E955E49-A3D1-4989-9920-B05E0F0FB9E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9556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4BB8474-757A-4539-B5F6-69ECA4140F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5162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sfsu-logo.png"/>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20082301">
            <a:off x="7115175" y="28575"/>
            <a:ext cx="2014538" cy="20145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rtl="0" fontAlgn="base">
              <a:spcBef>
                <a:spcPct val="0"/>
              </a:spcBef>
              <a:spcAft>
                <a:spcPct val="0"/>
              </a:spcAft>
              <a:defRPr lang="en-US" sz="4000" b="1" dirty="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9279DA91-66B5-4C2C-AB33-060B49D39E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55846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68F4692-E586-4D9F-B657-F0CAED24AE8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95950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CC96535-DF45-4259-B34F-CE000672480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07015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4FBFB70-F13F-4F7C-885C-3F4FE3FF69F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9995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431CA54-C3CE-477A-84E7-DC693B8CA17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370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1" dirty="0" smtClean="0">
                <a:solidFill>
                  <a:schemeClr val="tx1"/>
                </a:solidFill>
                <a:effectLst>
                  <a:outerShdw blurRad="38100" dist="38100" dir="2700000" algn="tl">
                    <a:srgbClr val="C0C0C0"/>
                  </a:outerShdw>
                </a:effectLst>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669D33D-E9BC-4413-B261-BD1A00B8A31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475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0BC79BD4-AEAD-4E69-B1D0-5495409C963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80924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343EFB0-039F-437B-8ADF-B716A4E22D4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01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2E955E49-A3D1-4989-9920-B05E0F0FB9E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971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4BB8474-757A-4539-B5F6-69ECA4140F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7242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68F4692-E586-4D9F-B657-F0CAED24AE8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759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283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Times New Roman" pitchFamily="18" charset="0"/>
              </a:defRPr>
            </a:lvl1pPr>
          </a:lstStyle>
          <a:p>
            <a:pPr fontAlgn="base">
              <a:spcBef>
                <a:spcPct val="0"/>
              </a:spcBef>
              <a:spcAft>
                <a:spcPct val="0"/>
              </a:spcAft>
            </a:pPr>
            <a:endParaRPr lang="en-US" smtClean="0">
              <a:solidFill>
                <a:srgbClr val="000000"/>
              </a:solidFill>
              <a:ea typeface="MS PGothic" pitchFamily="34" charset="-128"/>
            </a:endParaRPr>
          </a:p>
        </p:txBody>
      </p:sp>
      <p:sp>
        <p:nvSpPr>
          <p:cNvPr id="2283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itchFamily="18" charset="0"/>
              </a:defRPr>
            </a:lvl1pPr>
          </a:lstStyle>
          <a:p>
            <a:pPr fontAlgn="base">
              <a:spcBef>
                <a:spcPct val="0"/>
              </a:spcBef>
              <a:spcAft>
                <a:spcPct val="0"/>
              </a:spcAft>
            </a:pPr>
            <a:endParaRPr lang="en-US" smtClean="0">
              <a:solidFill>
                <a:srgbClr val="000000"/>
              </a:solidFill>
              <a:ea typeface="MS PGothic" pitchFamily="34" charset="-128"/>
            </a:endParaRPr>
          </a:p>
        </p:txBody>
      </p:sp>
      <p:sp>
        <p:nvSpPr>
          <p:cNvPr id="2283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itchFamily="18" charset="0"/>
              </a:defRPr>
            </a:lvl1pPr>
          </a:lstStyle>
          <a:p>
            <a:pPr fontAlgn="base">
              <a:spcBef>
                <a:spcPct val="0"/>
              </a:spcBef>
              <a:spcAft>
                <a:spcPct val="0"/>
              </a:spcAft>
            </a:pPr>
            <a:fld id="{9D156132-2625-4F56-90F2-A3DC4649F50F}" type="slidenum">
              <a:rPr lang="en-US" altLang="en-US" smtClean="0">
                <a:solidFill>
                  <a:srgbClr val="000000"/>
                </a:solidFill>
                <a:ea typeface="MS PGothic" pitchFamily="34" charset="-128"/>
              </a:rPr>
              <a:pPr fontAlgn="base">
                <a:spcBef>
                  <a:spcPct val="0"/>
                </a:spcBef>
                <a:spcAft>
                  <a:spcPct val="0"/>
                </a:spcAft>
              </a:pPr>
              <a:t>‹#›</a:t>
            </a:fld>
            <a:endParaRPr lang="en-US" altLang="en-US" smtClean="0">
              <a:solidFill>
                <a:srgbClr val="000000"/>
              </a:solidFill>
              <a:ea typeface="MS PGothic" pitchFamily="34" charset="-128"/>
            </a:endParaRPr>
          </a:p>
        </p:txBody>
      </p:sp>
    </p:spTree>
    <p:extLst>
      <p:ext uri="{BB962C8B-B14F-4D97-AF65-F5344CB8AC3E}">
        <p14:creationId xmlns:p14="http://schemas.microsoft.com/office/powerpoint/2010/main" val="2674376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lang="en-US" sz="4000" b="1" dirty="0">
          <a:solidFill>
            <a:schemeClr val="tx1"/>
          </a:solidFill>
          <a:effectLst>
            <a:outerShdw blurRad="38100" dist="38100" dir="2700000" algn="tl">
              <a:srgbClr val="C0C0C0"/>
            </a:outerShdw>
          </a:effectLst>
          <a:latin typeface="+mj-lt"/>
          <a:ea typeface="MS PGothic" pitchFamily="34" charset="-128"/>
          <a:cs typeface="ＭＳ Ｐゴシック" charset="0"/>
        </a:defRPr>
      </a:lvl1pPr>
      <a:lvl2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2pPr>
      <a:lvl3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3pPr>
      <a:lvl4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4pPr>
      <a:lvl5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283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Times New Roman" pitchFamily="18" charset="0"/>
              </a:defRPr>
            </a:lvl1pPr>
          </a:lstStyle>
          <a:p>
            <a:pPr fontAlgn="base">
              <a:spcBef>
                <a:spcPct val="0"/>
              </a:spcBef>
              <a:spcAft>
                <a:spcPct val="0"/>
              </a:spcAft>
            </a:pPr>
            <a:endParaRPr lang="en-US" smtClean="0">
              <a:solidFill>
                <a:srgbClr val="000000"/>
              </a:solidFill>
              <a:ea typeface="MS PGothic" pitchFamily="34" charset="-128"/>
            </a:endParaRPr>
          </a:p>
        </p:txBody>
      </p:sp>
      <p:sp>
        <p:nvSpPr>
          <p:cNvPr id="2283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itchFamily="18" charset="0"/>
              </a:defRPr>
            </a:lvl1pPr>
          </a:lstStyle>
          <a:p>
            <a:pPr fontAlgn="base">
              <a:spcBef>
                <a:spcPct val="0"/>
              </a:spcBef>
              <a:spcAft>
                <a:spcPct val="0"/>
              </a:spcAft>
            </a:pPr>
            <a:endParaRPr lang="en-US" smtClean="0">
              <a:solidFill>
                <a:srgbClr val="000000"/>
              </a:solidFill>
              <a:ea typeface="MS PGothic" pitchFamily="34" charset="-128"/>
            </a:endParaRPr>
          </a:p>
        </p:txBody>
      </p:sp>
      <p:sp>
        <p:nvSpPr>
          <p:cNvPr id="2283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itchFamily="18" charset="0"/>
              </a:defRPr>
            </a:lvl1pPr>
          </a:lstStyle>
          <a:p>
            <a:pPr fontAlgn="base">
              <a:spcBef>
                <a:spcPct val="0"/>
              </a:spcBef>
              <a:spcAft>
                <a:spcPct val="0"/>
              </a:spcAft>
            </a:pPr>
            <a:fld id="{9D156132-2625-4F56-90F2-A3DC4649F50F}" type="slidenum">
              <a:rPr lang="en-US" altLang="en-US" smtClean="0">
                <a:solidFill>
                  <a:srgbClr val="000000"/>
                </a:solidFill>
                <a:ea typeface="MS PGothic" pitchFamily="34" charset="-128"/>
              </a:rPr>
              <a:pPr fontAlgn="base">
                <a:spcBef>
                  <a:spcPct val="0"/>
                </a:spcBef>
                <a:spcAft>
                  <a:spcPct val="0"/>
                </a:spcAft>
              </a:pPr>
              <a:t>‹#›</a:t>
            </a:fld>
            <a:endParaRPr lang="en-US" altLang="en-US" smtClean="0">
              <a:solidFill>
                <a:srgbClr val="000000"/>
              </a:solidFill>
              <a:ea typeface="MS PGothic" pitchFamily="34" charset="-128"/>
            </a:endParaRPr>
          </a:p>
        </p:txBody>
      </p:sp>
    </p:spTree>
    <p:extLst>
      <p:ext uri="{BB962C8B-B14F-4D97-AF65-F5344CB8AC3E}">
        <p14:creationId xmlns:p14="http://schemas.microsoft.com/office/powerpoint/2010/main" val="28459844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lang="en-US" sz="4000" b="1" dirty="0">
          <a:solidFill>
            <a:schemeClr val="tx1"/>
          </a:solidFill>
          <a:effectLst>
            <a:outerShdw blurRad="38100" dist="38100" dir="2700000" algn="tl">
              <a:srgbClr val="C0C0C0"/>
            </a:outerShdw>
          </a:effectLst>
          <a:latin typeface="+mj-lt"/>
          <a:ea typeface="MS PGothic" pitchFamily="34" charset="-128"/>
          <a:cs typeface="ＭＳ Ｐゴシック" charset="0"/>
        </a:defRPr>
      </a:lvl1pPr>
      <a:lvl2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2pPr>
      <a:lvl3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3pPr>
      <a:lvl4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4pPr>
      <a:lvl5pPr algn="ctr" rtl="0" eaLnBrk="0" fontAlgn="base" hangingPunct="0">
        <a:spcBef>
          <a:spcPct val="0"/>
        </a:spcBef>
        <a:spcAft>
          <a:spcPct val="0"/>
        </a:spcAft>
        <a:defRPr sz="4000" b="1">
          <a:solidFill>
            <a:schemeClr val="tx1"/>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gif"/><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hyperlink" Target="http://www.eetimes.com/document.asp?doc_id=1278888&am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gif"/><Relationship Id="rId1" Type="http://schemas.openxmlformats.org/officeDocument/2006/relationships/slideLayout" Target="../slideLayouts/slideLayout13.xml"/><Relationship Id="rId5" Type="http://schemas.openxmlformats.org/officeDocument/2006/relationships/hyperlink" Target="http://www.eetimes.com/document.asp?doc_id=1278888&amp;" TargetMode="Externa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gif"/><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hyperlink" Target="http://www.eetimes.com/document.asp?doc_id=1278888&am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gif"/><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hyperlink" Target="http://www.eetimes.com/document.asp?doc_id=1278888&am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hyperlink" Target="http://www.eetimes.com/document.asp?doc_id=1278888&amp;"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6.tm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8.tmp"/></Relationships>
</file>

<file path=ppt/slides/_rels/slide2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0.tmp"/></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610600" cy="2289175"/>
          </a:xfrm>
        </p:spPr>
        <p:txBody>
          <a:bodyPr/>
          <a:lstStyle/>
          <a:p>
            <a:pPr eaLnBrk="1" hangingPunct="1">
              <a:defRPr/>
            </a:pPr>
            <a:r>
              <a:rPr altLang="en-US" dirty="0" smtClean="0">
                <a:latin typeface="Times New Roman" pitchFamily="18" charset="0"/>
                <a:ea typeface="MS PGothic" pitchFamily="34" charset="-128"/>
                <a:cs typeface="Times New Roman" pitchFamily="18" charset="0"/>
              </a:rPr>
              <a:t>Modified Phase Frequency Detector </a:t>
            </a:r>
            <a:r>
              <a:rPr lang="en-US" altLang="en-US" dirty="0">
                <a:latin typeface="Times New Roman" pitchFamily="18" charset="0"/>
                <a:ea typeface="MS PGothic" pitchFamily="34" charset="-128"/>
                <a:cs typeface="Times New Roman" pitchFamily="18" charset="0"/>
              </a:rPr>
              <a:t>(PFD)</a:t>
            </a:r>
            <a:r>
              <a:rPr altLang="en-US" dirty="0" smtClean="0">
                <a:latin typeface="Times New Roman" pitchFamily="18" charset="0"/>
                <a:ea typeface="MS PGothic" pitchFamily="34" charset="-128"/>
                <a:cs typeface="Times New Roman" pitchFamily="18" charset="0"/>
              </a:rPr>
              <a:t> Analysis in 32nm node</a:t>
            </a:r>
          </a:p>
        </p:txBody>
      </p:sp>
      <p:sp>
        <p:nvSpPr>
          <p:cNvPr id="5123" name="Subtitle 2"/>
          <p:cNvSpPr>
            <a:spLocks noGrp="1"/>
          </p:cNvSpPr>
          <p:nvPr>
            <p:ph type="subTitle" idx="1"/>
          </p:nvPr>
        </p:nvSpPr>
        <p:spPr>
          <a:xfrm>
            <a:off x="1371600" y="4495800"/>
            <a:ext cx="6400800" cy="1752600"/>
          </a:xfrm>
        </p:spPr>
        <p:txBody>
          <a:bodyPr/>
          <a:lstStyle/>
          <a:p>
            <a:pPr eaLnBrk="1" hangingPunct="1"/>
            <a:r>
              <a:rPr lang="en-US" altLang="en-US" dirty="0" smtClean="0">
                <a:latin typeface="Times New Roman" pitchFamily="18" charset="0"/>
                <a:cs typeface="Times New Roman" pitchFamily="18" charset="0"/>
              </a:rPr>
              <a:t>Ali </a:t>
            </a:r>
            <a:r>
              <a:rPr lang="en-US" altLang="en-US" dirty="0" err="1" smtClean="0">
                <a:latin typeface="Times New Roman" pitchFamily="18" charset="0"/>
                <a:cs typeface="Times New Roman" pitchFamily="18" charset="0"/>
              </a:rPr>
              <a:t>Attaran</a:t>
            </a:r>
            <a:endParaRPr lang="en-US" altLang="en-US" dirty="0" smtClean="0">
              <a:latin typeface="Times New Roman" pitchFamily="18" charset="0"/>
              <a:cs typeface="Times New Roman" pitchFamily="18" charset="0"/>
            </a:endParaRPr>
          </a:p>
          <a:p>
            <a:pPr eaLnBrk="1" hangingPunct="1"/>
            <a:r>
              <a:rPr lang="en-US" altLang="en-US" sz="3600" dirty="0" smtClean="0">
                <a:latin typeface="Times New Roman" pitchFamily="18" charset="0"/>
                <a:cs typeface="Times New Roman" pitchFamily="18" charset="0"/>
              </a:rPr>
              <a:t>Professor Dr. </a:t>
            </a:r>
            <a:r>
              <a:rPr lang="en-US" altLang="en-US" sz="3600" dirty="0" err="1" smtClean="0">
                <a:latin typeface="Times New Roman" pitchFamily="18" charset="0"/>
                <a:cs typeface="Times New Roman" pitchFamily="18" charset="0"/>
              </a:rPr>
              <a:t>Hao</a:t>
            </a:r>
            <a:r>
              <a:rPr lang="en-US" altLang="en-US" sz="3600" dirty="0" smtClean="0">
                <a:latin typeface="Times New Roman" pitchFamily="18" charset="0"/>
                <a:cs typeface="Times New Roman" pitchFamily="18" charset="0"/>
              </a:rPr>
              <a:t> Jiang</a:t>
            </a:r>
          </a:p>
          <a:p>
            <a:pPr eaLnBrk="1" hangingPunct="1"/>
            <a:r>
              <a:rPr lang="en-US" altLang="en-US" dirty="0" smtClean="0">
                <a:latin typeface="Times New Roman" pitchFamily="18" charset="0"/>
                <a:cs typeface="Times New Roman" pitchFamily="18" charset="0"/>
              </a:rPr>
              <a:t>Nov 2016</a:t>
            </a:r>
          </a:p>
        </p:txBody>
      </p:sp>
    </p:spTree>
    <p:extLst>
      <p:ext uri="{BB962C8B-B14F-4D97-AF65-F5344CB8AC3E}">
        <p14:creationId xmlns:p14="http://schemas.microsoft.com/office/powerpoint/2010/main" val="516408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grpSp>
        <p:nvGrpSpPr>
          <p:cNvPr id="9" name="Group 8"/>
          <p:cNvGrpSpPr/>
          <p:nvPr/>
        </p:nvGrpSpPr>
        <p:grpSpPr>
          <a:xfrm>
            <a:off x="4848679" y="3632200"/>
            <a:ext cx="4295321" cy="2233536"/>
            <a:chOff x="4778828" y="3632200"/>
            <a:chExt cx="4295321" cy="2233536"/>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70" t="32706" r="47125" b="29167"/>
            <a:stretch/>
          </p:blipFill>
          <p:spPr bwMode="auto">
            <a:xfrm>
              <a:off x="5175250" y="3810000"/>
              <a:ext cx="3898899" cy="205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5448300" y="3632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0" name="Rectangle 19"/>
            <p:cNvSpPr/>
            <p:nvPr/>
          </p:nvSpPr>
          <p:spPr bwMode="auto">
            <a:xfrm>
              <a:off x="4789714" y="5410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1" name="Rectangle 20"/>
            <p:cNvSpPr/>
            <p:nvPr/>
          </p:nvSpPr>
          <p:spPr bwMode="auto">
            <a:xfrm>
              <a:off x="4778828" y="3947886"/>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grpSp>
        <p:nvGrpSpPr>
          <p:cNvPr id="11" name="Group 10"/>
          <p:cNvGrpSpPr/>
          <p:nvPr/>
        </p:nvGrpSpPr>
        <p:grpSpPr>
          <a:xfrm>
            <a:off x="5292351" y="914400"/>
            <a:ext cx="3251200" cy="2278818"/>
            <a:chOff x="5292351" y="914400"/>
            <a:chExt cx="3251200" cy="2278818"/>
          </a:xfrm>
        </p:grpSpPr>
        <p:grpSp>
          <p:nvGrpSpPr>
            <p:cNvPr id="10" name="Group 9"/>
            <p:cNvGrpSpPr/>
            <p:nvPr/>
          </p:nvGrpSpPr>
          <p:grpSpPr>
            <a:xfrm>
              <a:off x="5292351" y="914400"/>
              <a:ext cx="2946400" cy="2278818"/>
              <a:chOff x="5292351" y="914400"/>
              <a:chExt cx="2946400" cy="2278818"/>
            </a:xfrm>
          </p:grpSpPr>
          <p:pic>
            <p:nvPicPr>
              <p:cNvPr id="296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17" name="Rectangle 16"/>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24" name="Rectangle 23"/>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cxnSp>
        <p:nvCxnSpPr>
          <p:cNvPr id="6" name="Curved Connector 5"/>
          <p:cNvCxnSpPr>
            <a:endCxn id="15" idx="0"/>
          </p:cNvCxnSpPr>
          <p:nvPr/>
        </p:nvCxnSpPr>
        <p:spPr bwMode="auto">
          <a:xfrm rot="16200000" flipH="1">
            <a:off x="6172201" y="2787650"/>
            <a:ext cx="1066800" cy="977900"/>
          </a:xfrm>
          <a:prstGeom prst="curvedConnector3">
            <a:avLst/>
          </a:prstGeom>
          <a:solidFill>
            <a:schemeClr val="accent1"/>
          </a:solidFill>
          <a:ln w="28575" cap="flat" cmpd="sng" algn="ctr">
            <a:solidFill>
              <a:schemeClr val="tx1"/>
            </a:solidFill>
            <a:prstDash val="solid"/>
            <a:round/>
            <a:headEnd type="none" w="med" len="med"/>
            <a:tailEnd type="arrow"/>
          </a:ln>
          <a:effectLst/>
        </p:spPr>
      </p:cxnSp>
      <p:sp>
        <p:nvSpPr>
          <p:cNvPr id="18" name="Rectangle 17"/>
          <p:cNvSpPr/>
          <p:nvPr/>
        </p:nvSpPr>
        <p:spPr>
          <a:xfrm>
            <a:off x="241072" y="958334"/>
            <a:ext cx="4572000" cy="923330"/>
          </a:xfrm>
          <a:prstGeom prst="rect">
            <a:avLst/>
          </a:prstGeom>
        </p:spPr>
        <p:txBody>
          <a:bodyPr>
            <a:spAutoFit/>
          </a:bodyPr>
          <a:lstStyle/>
          <a:p>
            <a:pPr marL="285750" indent="-285750">
              <a:buFont typeface="Arial" pitchFamily="34" charset="0"/>
              <a:buChar char="•"/>
            </a:pPr>
            <a:r>
              <a:rPr lang="en-US" dirty="0" smtClean="0"/>
              <a:t>Modulated Input Frequency:100MHz&amp;20MHz and 100MHz</a:t>
            </a:r>
            <a:endParaRPr lang="en-US" dirty="0"/>
          </a:p>
        </p:txBody>
      </p:sp>
      <p:pic>
        <p:nvPicPr>
          <p:cNvPr id="1028" name="Picture 4" descr="C:\Users\NECRL\Desktop\ali\analog\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77" y="2218742"/>
            <a:ext cx="5129973" cy="456222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64674" y="2590800"/>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9" name="TextBox 28"/>
          <p:cNvSpPr txBox="1"/>
          <p:nvPr/>
        </p:nvSpPr>
        <p:spPr>
          <a:xfrm>
            <a:off x="164674" y="3212068"/>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30" name="TextBox 29"/>
          <p:cNvSpPr txBox="1"/>
          <p:nvPr/>
        </p:nvSpPr>
        <p:spPr>
          <a:xfrm>
            <a:off x="152400" y="4964668"/>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31" name="TextBox 30"/>
          <p:cNvSpPr txBox="1"/>
          <p:nvPr/>
        </p:nvSpPr>
        <p:spPr>
          <a:xfrm>
            <a:off x="152400" y="5486400"/>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32" name="TextBox 31"/>
          <p:cNvSpPr txBox="1"/>
          <p:nvPr/>
        </p:nvSpPr>
        <p:spPr>
          <a:xfrm>
            <a:off x="152399" y="61838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33" name="TextBox 32"/>
          <p:cNvSpPr txBox="1"/>
          <p:nvPr/>
        </p:nvSpPr>
        <p:spPr>
          <a:xfrm>
            <a:off x="111578" y="3801609"/>
            <a:ext cx="990601" cy="369332"/>
          </a:xfrm>
          <a:prstGeom prst="rect">
            <a:avLst/>
          </a:prstGeom>
          <a:noFill/>
        </p:spPr>
        <p:txBody>
          <a:bodyPr wrap="square" rtlCol="0">
            <a:spAutoFit/>
          </a:bodyPr>
          <a:lstStyle/>
          <a:p>
            <a:r>
              <a:rPr lang="en-US" b="1" dirty="0" smtClean="0">
                <a:solidFill>
                  <a:schemeClr val="bg1"/>
                </a:solidFill>
              </a:rPr>
              <a:t>Vo</a:t>
            </a:r>
            <a:endParaRPr lang="en-US" b="1" dirty="0">
              <a:solidFill>
                <a:schemeClr val="bg1"/>
              </a:solidFill>
            </a:endParaRPr>
          </a:p>
        </p:txBody>
      </p:sp>
      <p:sp>
        <p:nvSpPr>
          <p:cNvPr id="34" name="TextBox 33"/>
          <p:cNvSpPr txBox="1"/>
          <p:nvPr/>
        </p:nvSpPr>
        <p:spPr>
          <a:xfrm>
            <a:off x="111577" y="4399002"/>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2783310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grpSp>
        <p:nvGrpSpPr>
          <p:cNvPr id="9" name="Group 8"/>
          <p:cNvGrpSpPr/>
          <p:nvPr/>
        </p:nvGrpSpPr>
        <p:grpSpPr>
          <a:xfrm>
            <a:off x="4848679" y="3632200"/>
            <a:ext cx="4295321" cy="2233536"/>
            <a:chOff x="4778828" y="3632200"/>
            <a:chExt cx="4295321" cy="2233536"/>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70" t="32706" r="47125" b="29167"/>
            <a:stretch/>
          </p:blipFill>
          <p:spPr bwMode="auto">
            <a:xfrm>
              <a:off x="5175250" y="3810000"/>
              <a:ext cx="3898899" cy="205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5448300" y="3632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0" name="Rectangle 19"/>
            <p:cNvSpPr/>
            <p:nvPr/>
          </p:nvSpPr>
          <p:spPr bwMode="auto">
            <a:xfrm>
              <a:off x="4789714" y="5410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1" name="Rectangle 20"/>
            <p:cNvSpPr/>
            <p:nvPr/>
          </p:nvSpPr>
          <p:spPr bwMode="auto">
            <a:xfrm>
              <a:off x="4778828" y="3947886"/>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grpSp>
        <p:nvGrpSpPr>
          <p:cNvPr id="11" name="Group 10"/>
          <p:cNvGrpSpPr/>
          <p:nvPr/>
        </p:nvGrpSpPr>
        <p:grpSpPr>
          <a:xfrm>
            <a:off x="5292351" y="914400"/>
            <a:ext cx="3251200" cy="2278818"/>
            <a:chOff x="5292351" y="914400"/>
            <a:chExt cx="3251200" cy="2278818"/>
          </a:xfrm>
        </p:grpSpPr>
        <p:grpSp>
          <p:nvGrpSpPr>
            <p:cNvPr id="10" name="Group 9"/>
            <p:cNvGrpSpPr/>
            <p:nvPr/>
          </p:nvGrpSpPr>
          <p:grpSpPr>
            <a:xfrm>
              <a:off x="5292351" y="914400"/>
              <a:ext cx="2946400" cy="2278818"/>
              <a:chOff x="5292351" y="914400"/>
              <a:chExt cx="2946400" cy="2278818"/>
            </a:xfrm>
          </p:grpSpPr>
          <p:pic>
            <p:nvPicPr>
              <p:cNvPr id="296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17" name="Rectangle 16"/>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24" name="Rectangle 23"/>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cxnSp>
        <p:nvCxnSpPr>
          <p:cNvPr id="6" name="Curved Connector 5"/>
          <p:cNvCxnSpPr>
            <a:endCxn id="15" idx="0"/>
          </p:cNvCxnSpPr>
          <p:nvPr/>
        </p:nvCxnSpPr>
        <p:spPr bwMode="auto">
          <a:xfrm rot="16200000" flipH="1">
            <a:off x="6172201" y="2787650"/>
            <a:ext cx="1066800" cy="977900"/>
          </a:xfrm>
          <a:prstGeom prst="curvedConnector3">
            <a:avLst/>
          </a:prstGeom>
          <a:solidFill>
            <a:schemeClr val="accent1"/>
          </a:solidFill>
          <a:ln w="28575" cap="flat" cmpd="sng" algn="ctr">
            <a:solidFill>
              <a:schemeClr val="tx1"/>
            </a:solidFill>
            <a:prstDash val="solid"/>
            <a:round/>
            <a:headEnd type="none" w="med" len="med"/>
            <a:tailEnd type="arrow"/>
          </a:ln>
          <a:effectLst/>
        </p:spPr>
      </p:cxnSp>
      <p:pic>
        <p:nvPicPr>
          <p:cNvPr id="31746" name="Picture 2" descr="C:\Users\NECRL\Desktop\ali\analog\new_32_1G_1.005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3" y="2139623"/>
            <a:ext cx="5257395" cy="438929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1072" y="958334"/>
            <a:ext cx="4572000" cy="369332"/>
          </a:xfrm>
          <a:prstGeom prst="rect">
            <a:avLst/>
          </a:prstGeom>
        </p:spPr>
        <p:txBody>
          <a:bodyPr>
            <a:spAutoFit/>
          </a:bodyPr>
          <a:lstStyle/>
          <a:p>
            <a:pPr marL="285750" indent="-285750">
              <a:buFont typeface="Arial" pitchFamily="34" charset="0"/>
              <a:buChar char="•"/>
            </a:pPr>
            <a:r>
              <a:rPr lang="en-US" dirty="0" smtClean="0"/>
              <a:t>Detecting phase difference</a:t>
            </a:r>
            <a:endParaRPr lang="en-US" dirty="0"/>
          </a:p>
        </p:txBody>
      </p:sp>
      <p:sp>
        <p:nvSpPr>
          <p:cNvPr id="19" name="TextBox 18"/>
          <p:cNvSpPr txBox="1"/>
          <p:nvPr/>
        </p:nvSpPr>
        <p:spPr>
          <a:xfrm>
            <a:off x="97970" y="2667000"/>
            <a:ext cx="1121229" cy="369332"/>
          </a:xfrm>
          <a:prstGeom prst="rect">
            <a:avLst/>
          </a:prstGeom>
          <a:noFill/>
        </p:spPr>
        <p:txBody>
          <a:bodyPr wrap="square" rtlCol="0">
            <a:spAutoFit/>
          </a:bodyPr>
          <a:lstStyle/>
          <a:p>
            <a:r>
              <a:rPr lang="en-US" b="1" dirty="0" smtClean="0">
                <a:solidFill>
                  <a:schemeClr val="bg1"/>
                </a:solidFill>
              </a:rPr>
              <a:t>R, V</a:t>
            </a:r>
            <a:endParaRPr lang="en-US" b="1" dirty="0">
              <a:solidFill>
                <a:schemeClr val="bg1"/>
              </a:solidFill>
            </a:endParaRPr>
          </a:p>
        </p:txBody>
      </p:sp>
      <p:sp>
        <p:nvSpPr>
          <p:cNvPr id="23" name="TextBox 22"/>
          <p:cNvSpPr txBox="1"/>
          <p:nvPr/>
        </p:nvSpPr>
        <p:spPr>
          <a:xfrm>
            <a:off x="97689" y="4230912"/>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5" name="TextBox 24"/>
          <p:cNvSpPr txBox="1"/>
          <p:nvPr/>
        </p:nvSpPr>
        <p:spPr>
          <a:xfrm>
            <a:off x="61755" y="4976429"/>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6" name="TextBox 25"/>
          <p:cNvSpPr txBox="1"/>
          <p:nvPr/>
        </p:nvSpPr>
        <p:spPr>
          <a:xfrm>
            <a:off x="76200" y="58028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7" name="TextBox 26"/>
          <p:cNvSpPr txBox="1"/>
          <p:nvPr/>
        </p:nvSpPr>
        <p:spPr>
          <a:xfrm>
            <a:off x="120098" y="3394763"/>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3244044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grpSp>
        <p:nvGrpSpPr>
          <p:cNvPr id="9" name="Group 8"/>
          <p:cNvGrpSpPr/>
          <p:nvPr/>
        </p:nvGrpSpPr>
        <p:grpSpPr>
          <a:xfrm>
            <a:off x="4787435" y="3366808"/>
            <a:ext cx="4295321" cy="2233536"/>
            <a:chOff x="4778828" y="3632200"/>
            <a:chExt cx="4295321" cy="2233536"/>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70" t="32706" r="47125" b="29167"/>
            <a:stretch/>
          </p:blipFill>
          <p:spPr bwMode="auto">
            <a:xfrm>
              <a:off x="5175250" y="3810000"/>
              <a:ext cx="3898899" cy="205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5448300" y="3632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0" name="Rectangle 19"/>
            <p:cNvSpPr/>
            <p:nvPr/>
          </p:nvSpPr>
          <p:spPr bwMode="auto">
            <a:xfrm>
              <a:off x="4789714" y="5410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1" name="Rectangle 20"/>
            <p:cNvSpPr/>
            <p:nvPr/>
          </p:nvSpPr>
          <p:spPr bwMode="auto">
            <a:xfrm>
              <a:off x="4778828" y="3947886"/>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grpSp>
        <p:nvGrpSpPr>
          <p:cNvPr id="11" name="Group 10"/>
          <p:cNvGrpSpPr/>
          <p:nvPr/>
        </p:nvGrpSpPr>
        <p:grpSpPr>
          <a:xfrm>
            <a:off x="5292351" y="914400"/>
            <a:ext cx="3251200" cy="2278818"/>
            <a:chOff x="5292351" y="914400"/>
            <a:chExt cx="3251200" cy="2278818"/>
          </a:xfrm>
        </p:grpSpPr>
        <p:grpSp>
          <p:nvGrpSpPr>
            <p:cNvPr id="10" name="Group 9"/>
            <p:cNvGrpSpPr/>
            <p:nvPr/>
          </p:nvGrpSpPr>
          <p:grpSpPr>
            <a:xfrm>
              <a:off x="5292351" y="914400"/>
              <a:ext cx="2946400" cy="2278818"/>
              <a:chOff x="5292351" y="914400"/>
              <a:chExt cx="2946400" cy="2278818"/>
            </a:xfrm>
          </p:grpSpPr>
          <p:pic>
            <p:nvPicPr>
              <p:cNvPr id="296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17" name="Rectangle 16"/>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24" name="Rectangle 23"/>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cxnSp>
        <p:nvCxnSpPr>
          <p:cNvPr id="6" name="Curved Connector 5"/>
          <p:cNvCxnSpPr>
            <a:endCxn id="15" idx="0"/>
          </p:cNvCxnSpPr>
          <p:nvPr/>
        </p:nvCxnSpPr>
        <p:spPr bwMode="auto">
          <a:xfrm rot="16200000" flipH="1">
            <a:off x="6110957" y="2522258"/>
            <a:ext cx="1066800" cy="977900"/>
          </a:xfrm>
          <a:prstGeom prst="curvedConnector3">
            <a:avLst/>
          </a:prstGeom>
          <a:solidFill>
            <a:schemeClr val="accent1"/>
          </a:solidFill>
          <a:ln w="28575" cap="flat" cmpd="sng" algn="ctr">
            <a:solidFill>
              <a:schemeClr val="tx1"/>
            </a:solidFill>
            <a:prstDash val="solid"/>
            <a:round/>
            <a:headEnd type="none" w="med" len="med"/>
            <a:tailEnd type="arrow"/>
          </a:ln>
          <a:effectLst/>
        </p:spPr>
      </p:cxnSp>
      <p:pic>
        <p:nvPicPr>
          <p:cNvPr id="33794" name="Picture 2" descr="C:\Users\NECRL\Desktop\ali\analog\Pfd_new_de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92" y="2057400"/>
            <a:ext cx="4684093" cy="470894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1072" y="958334"/>
            <a:ext cx="4572000" cy="646331"/>
          </a:xfrm>
          <a:prstGeom prst="rect">
            <a:avLst/>
          </a:prstGeom>
        </p:spPr>
        <p:txBody>
          <a:bodyPr>
            <a:spAutoFit/>
          </a:bodyPr>
          <a:lstStyle/>
          <a:p>
            <a:pPr marL="285750" indent="-285750">
              <a:buFont typeface="Arial" pitchFamily="34" charset="0"/>
              <a:buChar char="•"/>
            </a:pPr>
            <a:r>
              <a:rPr lang="en-US" dirty="0">
                <a:ea typeface="MS PGothic" pitchFamily="34" charset="-128"/>
              </a:rPr>
              <a:t>Measure sensitivity to phase difference with Monte Carlo simulation </a:t>
            </a:r>
            <a:endParaRPr lang="en-US" dirty="0"/>
          </a:p>
        </p:txBody>
      </p:sp>
      <p:sp>
        <p:nvSpPr>
          <p:cNvPr id="19" name="TextBox 18"/>
          <p:cNvSpPr txBox="1"/>
          <p:nvPr/>
        </p:nvSpPr>
        <p:spPr>
          <a:xfrm>
            <a:off x="5092235" y="5879028"/>
            <a:ext cx="2971800" cy="646331"/>
          </a:xfrm>
          <a:prstGeom prst="rect">
            <a:avLst/>
          </a:prstGeom>
          <a:noFill/>
        </p:spPr>
        <p:txBody>
          <a:bodyPr wrap="square" rtlCol="0">
            <a:spAutoFit/>
          </a:bodyPr>
          <a:lstStyle/>
          <a:p>
            <a:r>
              <a:rPr lang="en-US" dirty="0" smtClean="0"/>
              <a:t>Sensitivity to phase difference</a:t>
            </a:r>
            <a:endParaRPr lang="en-US" dirty="0"/>
          </a:p>
        </p:txBody>
      </p:sp>
      <p:cxnSp>
        <p:nvCxnSpPr>
          <p:cNvPr id="22" name="Curved Connector 21"/>
          <p:cNvCxnSpPr>
            <a:endCxn id="19" idx="0"/>
          </p:cNvCxnSpPr>
          <p:nvPr/>
        </p:nvCxnSpPr>
        <p:spPr bwMode="auto">
          <a:xfrm>
            <a:off x="3276600" y="4724400"/>
            <a:ext cx="3301535" cy="1154628"/>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23" name="TextBox 22"/>
          <p:cNvSpPr txBox="1"/>
          <p:nvPr/>
        </p:nvSpPr>
        <p:spPr>
          <a:xfrm>
            <a:off x="209068" y="2523289"/>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266700" y="3219926"/>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153192" y="4572476"/>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181952" y="5308064"/>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8" name="TextBox 27"/>
          <p:cNvSpPr txBox="1"/>
          <p:nvPr/>
        </p:nvSpPr>
        <p:spPr>
          <a:xfrm>
            <a:off x="117021" y="60314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9" name="TextBox 28"/>
          <p:cNvSpPr txBox="1"/>
          <p:nvPr/>
        </p:nvSpPr>
        <p:spPr>
          <a:xfrm>
            <a:off x="76199" y="3987294"/>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3250130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wrf.com/site-files/mwrf.com/files/archive/mwrf.com/files/30/16652/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209" y="882501"/>
            <a:ext cx="3789925" cy="34302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 + Charge Pump</a:t>
            </a:r>
          </a:p>
        </p:txBody>
      </p:sp>
      <p:sp>
        <p:nvSpPr>
          <p:cNvPr id="18" name="Rectangle 17"/>
          <p:cNvSpPr/>
          <p:nvPr/>
        </p:nvSpPr>
        <p:spPr>
          <a:xfrm>
            <a:off x="247168" y="958477"/>
            <a:ext cx="4572000" cy="1200329"/>
          </a:xfrm>
          <a:prstGeom prst="rect">
            <a:avLst/>
          </a:prstGeom>
        </p:spPr>
        <p:txBody>
          <a:bodyPr>
            <a:spAutoFit/>
          </a:bodyPr>
          <a:lstStyle/>
          <a:p>
            <a:pPr marL="285750" indent="-285750">
              <a:buFont typeface="Arial" pitchFamily="34" charset="0"/>
              <a:buChar char="•"/>
            </a:pPr>
            <a:r>
              <a:rPr lang="en-US" altLang="en-US" dirty="0" smtClean="0">
                <a:ea typeface="MS PGothic" pitchFamily="34" charset="-128"/>
              </a:rPr>
              <a:t>Input A has -1ns delay compared to B</a:t>
            </a:r>
          </a:p>
          <a:p>
            <a:pPr marL="285750" indent="-285750">
              <a:buFont typeface="Arial" pitchFamily="34" charset="0"/>
              <a:buChar char="•"/>
            </a:pPr>
            <a:r>
              <a:rPr lang="en-US" altLang="en-US" dirty="0" smtClean="0">
                <a:ea typeface="MS PGothic" pitchFamily="34" charset="-128"/>
              </a:rPr>
              <a:t>Current source: 1mA</a:t>
            </a:r>
          </a:p>
          <a:p>
            <a:pPr marL="285750" indent="-285750">
              <a:buFont typeface="Arial" pitchFamily="34" charset="0"/>
              <a:buChar char="•"/>
            </a:pPr>
            <a:endParaRPr lang="en-US" altLang="en-US" dirty="0" smtClean="0">
              <a:ea typeface="MS PGothic" pitchFamily="34" charset="-128"/>
            </a:endParaRPr>
          </a:p>
          <a:p>
            <a:pPr marL="285750" indent="-285750">
              <a:buFont typeface="Arial" pitchFamily="34" charset="0"/>
              <a:buChar char="•"/>
            </a:pPr>
            <a:endParaRPr lang="en-US" altLang="en-US" dirty="0">
              <a:ea typeface="MS PGothic" pitchFamily="34" charset="-128"/>
            </a:endParaRPr>
          </a:p>
        </p:txBody>
      </p:sp>
      <p:sp>
        <p:nvSpPr>
          <p:cNvPr id="19" name="TextBox 18"/>
          <p:cNvSpPr txBox="1"/>
          <p:nvPr/>
        </p:nvSpPr>
        <p:spPr>
          <a:xfrm>
            <a:off x="6155407" y="5879027"/>
            <a:ext cx="2971800" cy="646331"/>
          </a:xfrm>
          <a:prstGeom prst="rect">
            <a:avLst/>
          </a:prstGeom>
          <a:noFill/>
        </p:spPr>
        <p:txBody>
          <a:bodyPr wrap="square" rtlCol="0">
            <a:spAutoFit/>
          </a:bodyPr>
          <a:lstStyle/>
          <a:p>
            <a:r>
              <a:rPr lang="en-US" dirty="0" smtClean="0"/>
              <a:t>Sensitivity to phase difference</a:t>
            </a:r>
            <a:endParaRPr lang="en-US" dirty="0"/>
          </a:p>
        </p:txBody>
      </p:sp>
      <p:sp>
        <p:nvSpPr>
          <p:cNvPr id="23" name="TextBox 22"/>
          <p:cNvSpPr txBox="1"/>
          <p:nvPr/>
        </p:nvSpPr>
        <p:spPr>
          <a:xfrm>
            <a:off x="209068" y="2523289"/>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266700" y="3219926"/>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153192" y="4572476"/>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181952" y="5308064"/>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8" name="TextBox 27"/>
          <p:cNvSpPr txBox="1"/>
          <p:nvPr/>
        </p:nvSpPr>
        <p:spPr>
          <a:xfrm>
            <a:off x="117021" y="60314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9" name="TextBox 28"/>
          <p:cNvSpPr txBox="1"/>
          <p:nvPr/>
        </p:nvSpPr>
        <p:spPr>
          <a:xfrm>
            <a:off x="76199" y="3987294"/>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
        <p:nvSpPr>
          <p:cNvPr id="30" name="TextBox 29"/>
          <p:cNvSpPr txBox="1"/>
          <p:nvPr/>
        </p:nvSpPr>
        <p:spPr>
          <a:xfrm>
            <a:off x="5791200" y="4609994"/>
            <a:ext cx="2971800" cy="646331"/>
          </a:xfrm>
          <a:prstGeom prst="rect">
            <a:avLst/>
          </a:prstGeom>
          <a:noFill/>
        </p:spPr>
        <p:txBody>
          <a:bodyPr wrap="square" rtlCol="0">
            <a:spAutoFit/>
          </a:bodyPr>
          <a:lstStyle/>
          <a:p>
            <a:r>
              <a:rPr lang="en-US" dirty="0">
                <a:hlinkClick r:id="rId4"/>
              </a:rPr>
              <a:t>[Jeffrey S. </a:t>
            </a:r>
            <a:r>
              <a:rPr lang="en-US" dirty="0" err="1">
                <a:hlinkClick r:id="rId4"/>
              </a:rPr>
              <a:t>Pattavina</a:t>
            </a:r>
            <a:r>
              <a:rPr lang="en-US" dirty="0"/>
              <a:t>, </a:t>
            </a:r>
            <a:r>
              <a:rPr lang="en-US" dirty="0" err="1"/>
              <a:t>mwrf</a:t>
            </a:r>
            <a:r>
              <a:rPr lang="en-US" dirty="0"/>
              <a:t>, 2011]</a:t>
            </a:r>
          </a:p>
        </p:txBody>
      </p:sp>
      <p:pic>
        <p:nvPicPr>
          <p:cNvPr id="1029" name="Picture 5" descr="C:\Users\NECRL\Desktop\ali\analog\new_pfd_out\new_pfd_ou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4" y="2476792"/>
            <a:ext cx="5145525" cy="434998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urved Connector 21"/>
          <p:cNvCxnSpPr>
            <a:endCxn id="19" idx="0"/>
          </p:cNvCxnSpPr>
          <p:nvPr/>
        </p:nvCxnSpPr>
        <p:spPr bwMode="auto">
          <a:xfrm>
            <a:off x="3276600" y="2892621"/>
            <a:ext cx="4364707" cy="2986406"/>
          </a:xfrm>
          <a:prstGeom prst="curvedConnector2">
            <a:avLst/>
          </a:prstGeom>
          <a:solidFill>
            <a:schemeClr val="accent1"/>
          </a:solidFill>
          <a:ln w="28575" cap="flat" cmpd="sng" algn="ctr">
            <a:solidFill>
              <a:srgbClr val="FF0000"/>
            </a:solidFill>
            <a:prstDash val="solid"/>
            <a:round/>
            <a:headEnd type="none" w="med" len="med"/>
            <a:tailEnd type="arrow"/>
          </a:ln>
          <a:effectLst/>
        </p:spPr>
      </p:cxnSp>
      <p:cxnSp>
        <p:nvCxnSpPr>
          <p:cNvPr id="32" name="Curved Connector 31"/>
          <p:cNvCxnSpPr>
            <a:stCxn id="35" idx="3"/>
            <a:endCxn id="19" idx="0"/>
          </p:cNvCxnSpPr>
          <p:nvPr/>
        </p:nvCxnSpPr>
        <p:spPr bwMode="auto">
          <a:xfrm>
            <a:off x="1066799" y="2977991"/>
            <a:ext cx="6574508" cy="2901036"/>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35" name="TextBox 34"/>
          <p:cNvSpPr txBox="1"/>
          <p:nvPr/>
        </p:nvSpPr>
        <p:spPr>
          <a:xfrm>
            <a:off x="84942" y="2793325"/>
            <a:ext cx="981857" cy="369332"/>
          </a:xfrm>
          <a:prstGeom prst="rect">
            <a:avLst/>
          </a:prstGeom>
          <a:noFill/>
        </p:spPr>
        <p:txBody>
          <a:bodyPr wrap="square" rtlCol="0">
            <a:spAutoFit/>
          </a:bodyPr>
          <a:lstStyle/>
          <a:p>
            <a:r>
              <a:rPr lang="en-US" b="1" dirty="0" err="1" smtClean="0">
                <a:solidFill>
                  <a:schemeClr val="bg1"/>
                </a:solidFill>
              </a:rPr>
              <a:t>Vout</a:t>
            </a:r>
            <a:endParaRPr lang="en-US" b="1" dirty="0">
              <a:solidFill>
                <a:schemeClr val="bg1"/>
              </a:solidFill>
            </a:endParaRPr>
          </a:p>
        </p:txBody>
      </p:sp>
      <p:sp>
        <p:nvSpPr>
          <p:cNvPr id="36" name="TextBox 35"/>
          <p:cNvSpPr txBox="1"/>
          <p:nvPr/>
        </p:nvSpPr>
        <p:spPr>
          <a:xfrm>
            <a:off x="103994" y="3364468"/>
            <a:ext cx="981857" cy="369332"/>
          </a:xfrm>
          <a:prstGeom prst="rect">
            <a:avLst/>
          </a:prstGeom>
          <a:noFill/>
        </p:spPr>
        <p:txBody>
          <a:bodyPr wrap="square" rtlCol="0">
            <a:spAutoFit/>
          </a:bodyPr>
          <a:lstStyle/>
          <a:p>
            <a:r>
              <a:rPr lang="en-US" b="1" dirty="0" smtClean="0">
                <a:solidFill>
                  <a:schemeClr val="bg1"/>
                </a:solidFill>
              </a:rPr>
              <a:t>A</a:t>
            </a:r>
            <a:endParaRPr lang="en-US" b="1" dirty="0">
              <a:solidFill>
                <a:schemeClr val="bg1"/>
              </a:solidFill>
            </a:endParaRPr>
          </a:p>
        </p:txBody>
      </p:sp>
      <p:sp>
        <p:nvSpPr>
          <p:cNvPr id="37" name="TextBox 36"/>
          <p:cNvSpPr txBox="1"/>
          <p:nvPr/>
        </p:nvSpPr>
        <p:spPr>
          <a:xfrm>
            <a:off x="76200" y="3974068"/>
            <a:ext cx="981857"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38" name="TextBox 37"/>
          <p:cNvSpPr txBox="1"/>
          <p:nvPr/>
        </p:nvSpPr>
        <p:spPr>
          <a:xfrm>
            <a:off x="0" y="4495800"/>
            <a:ext cx="2088408"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
        <p:nvSpPr>
          <p:cNvPr id="39" name="TextBox 38"/>
          <p:cNvSpPr txBox="1"/>
          <p:nvPr/>
        </p:nvSpPr>
        <p:spPr>
          <a:xfrm>
            <a:off x="0" y="6199425"/>
            <a:ext cx="2088408"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40" name="TextBox 39"/>
          <p:cNvSpPr txBox="1"/>
          <p:nvPr/>
        </p:nvSpPr>
        <p:spPr>
          <a:xfrm>
            <a:off x="0" y="5071659"/>
            <a:ext cx="981857" cy="369332"/>
          </a:xfrm>
          <a:prstGeom prst="rect">
            <a:avLst/>
          </a:prstGeom>
          <a:noFill/>
        </p:spPr>
        <p:txBody>
          <a:bodyPr wrap="square" rtlCol="0">
            <a:spAutoFit/>
          </a:bodyPr>
          <a:lstStyle/>
          <a:p>
            <a:r>
              <a:rPr lang="en-US" b="1" dirty="0" smtClean="0">
                <a:solidFill>
                  <a:schemeClr val="bg1"/>
                </a:solidFill>
              </a:rPr>
              <a:t>QA</a:t>
            </a:r>
            <a:endParaRPr lang="en-US" b="1" dirty="0">
              <a:solidFill>
                <a:schemeClr val="bg1"/>
              </a:solidFill>
            </a:endParaRPr>
          </a:p>
        </p:txBody>
      </p:sp>
      <p:sp>
        <p:nvSpPr>
          <p:cNvPr id="41" name="TextBox 40"/>
          <p:cNvSpPr txBox="1"/>
          <p:nvPr/>
        </p:nvSpPr>
        <p:spPr>
          <a:xfrm>
            <a:off x="0" y="5598782"/>
            <a:ext cx="981857" cy="369332"/>
          </a:xfrm>
          <a:prstGeom prst="rect">
            <a:avLst/>
          </a:prstGeom>
          <a:noFill/>
        </p:spPr>
        <p:txBody>
          <a:bodyPr wrap="square" rtlCol="0">
            <a:spAutoFit/>
          </a:bodyPr>
          <a:lstStyle/>
          <a:p>
            <a:r>
              <a:rPr lang="en-US" b="1" dirty="0" smtClean="0">
                <a:solidFill>
                  <a:schemeClr val="bg1"/>
                </a:solidFill>
              </a:rPr>
              <a:t>QB</a:t>
            </a:r>
            <a:endParaRPr lang="en-US" b="1" dirty="0">
              <a:solidFill>
                <a:schemeClr val="bg1"/>
              </a:solidFill>
            </a:endParaRPr>
          </a:p>
        </p:txBody>
      </p:sp>
    </p:spTree>
    <p:extLst>
      <p:ext uri="{BB962C8B-B14F-4D97-AF65-F5344CB8AC3E}">
        <p14:creationId xmlns:p14="http://schemas.microsoft.com/office/powerpoint/2010/main" val="846213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wrf.com/site-files/mwrf.com/files/archive/mwrf.com/files/30/16652/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394" y="992806"/>
            <a:ext cx="3789925" cy="34302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 + Charge Pump</a:t>
            </a:r>
          </a:p>
        </p:txBody>
      </p:sp>
      <p:sp>
        <p:nvSpPr>
          <p:cNvPr id="18" name="Rectangle 17"/>
          <p:cNvSpPr/>
          <p:nvPr/>
        </p:nvSpPr>
        <p:spPr>
          <a:xfrm>
            <a:off x="241072" y="958334"/>
            <a:ext cx="4572000" cy="2031325"/>
          </a:xfrm>
          <a:prstGeom prst="rect">
            <a:avLst/>
          </a:prstGeom>
        </p:spPr>
        <p:txBody>
          <a:bodyPr>
            <a:spAutoFit/>
          </a:bodyPr>
          <a:lstStyle/>
          <a:p>
            <a:pPr marL="285750" indent="-285750">
              <a:buFont typeface="Arial" pitchFamily="34" charset="0"/>
              <a:buChar char="•"/>
            </a:pPr>
            <a:r>
              <a:rPr lang="en-US" altLang="en-US" dirty="0">
                <a:ea typeface="MS PGothic" pitchFamily="34" charset="-128"/>
              </a:rPr>
              <a:t>Monte Carlo simulation </a:t>
            </a:r>
            <a:r>
              <a:rPr lang="en-US" altLang="en-US" dirty="0" smtClean="0">
                <a:ea typeface="MS PGothic" pitchFamily="34" charset="-128"/>
              </a:rPr>
              <a:t>with A input delay varies from -1n to +1n.</a:t>
            </a:r>
          </a:p>
          <a:p>
            <a:pPr marL="285750" indent="-285750">
              <a:buFont typeface="Arial" pitchFamily="34" charset="0"/>
              <a:buChar char="•"/>
            </a:pPr>
            <a:r>
              <a:rPr lang="en-US" altLang="en-US" dirty="0" smtClean="0">
                <a:ea typeface="MS PGothic" pitchFamily="34" charset="-128"/>
              </a:rPr>
              <a:t>From -1n to 0ns delay: </a:t>
            </a:r>
            <a:r>
              <a:rPr lang="en-US" altLang="en-US" dirty="0" err="1" smtClean="0">
                <a:ea typeface="MS PGothic" pitchFamily="34" charset="-128"/>
              </a:rPr>
              <a:t>Vout</a:t>
            </a:r>
            <a:r>
              <a:rPr lang="en-US" altLang="en-US" dirty="0" smtClean="0">
                <a:ea typeface="MS PGothic" pitchFamily="34" charset="-128"/>
              </a:rPr>
              <a:t> is low, </a:t>
            </a:r>
            <a:r>
              <a:rPr lang="en-US" altLang="en-US" dirty="0" err="1" smtClean="0">
                <a:ea typeface="MS PGothic" pitchFamily="34" charset="-128"/>
              </a:rPr>
              <a:t>Cout</a:t>
            </a:r>
            <a:r>
              <a:rPr lang="en-US" altLang="en-US" dirty="0" smtClean="0">
                <a:ea typeface="MS PGothic" pitchFamily="34" charset="-128"/>
              </a:rPr>
              <a:t> is discharged.</a:t>
            </a:r>
          </a:p>
          <a:p>
            <a:pPr marL="285750" indent="-285750">
              <a:buFont typeface="Arial" pitchFamily="34" charset="0"/>
              <a:buChar char="•"/>
            </a:pPr>
            <a:r>
              <a:rPr lang="en-US" altLang="en-US" dirty="0">
                <a:ea typeface="MS PGothic" pitchFamily="34" charset="-128"/>
              </a:rPr>
              <a:t>From  </a:t>
            </a:r>
            <a:r>
              <a:rPr lang="en-US" altLang="en-US" dirty="0" smtClean="0">
                <a:ea typeface="MS PGothic" pitchFamily="34" charset="-128"/>
              </a:rPr>
              <a:t>0ns to +1ns </a:t>
            </a:r>
            <a:r>
              <a:rPr lang="en-US" altLang="en-US" dirty="0">
                <a:ea typeface="MS PGothic" pitchFamily="34" charset="-128"/>
              </a:rPr>
              <a:t>delay, </a:t>
            </a:r>
            <a:r>
              <a:rPr lang="en-US" altLang="en-US" dirty="0" err="1">
                <a:ea typeface="MS PGothic" pitchFamily="34" charset="-128"/>
              </a:rPr>
              <a:t>Vout</a:t>
            </a:r>
            <a:r>
              <a:rPr lang="en-US" altLang="en-US" dirty="0">
                <a:ea typeface="MS PGothic" pitchFamily="34" charset="-128"/>
              </a:rPr>
              <a:t> is </a:t>
            </a:r>
            <a:r>
              <a:rPr lang="en-US" altLang="en-US" dirty="0" smtClean="0">
                <a:ea typeface="MS PGothic" pitchFamily="34" charset="-128"/>
              </a:rPr>
              <a:t>high, </a:t>
            </a:r>
            <a:r>
              <a:rPr lang="en-US" altLang="en-US" dirty="0" err="1">
                <a:ea typeface="MS PGothic" pitchFamily="34" charset="-128"/>
              </a:rPr>
              <a:t>Cout</a:t>
            </a:r>
            <a:r>
              <a:rPr lang="en-US" altLang="en-US" dirty="0">
                <a:ea typeface="MS PGothic" pitchFamily="34" charset="-128"/>
              </a:rPr>
              <a:t> is </a:t>
            </a:r>
            <a:r>
              <a:rPr lang="en-US" altLang="en-US" dirty="0" smtClean="0">
                <a:ea typeface="MS PGothic" pitchFamily="34" charset="-128"/>
              </a:rPr>
              <a:t>charged.</a:t>
            </a:r>
            <a:endParaRPr lang="en-US" altLang="en-US" dirty="0">
              <a:ea typeface="MS PGothic" pitchFamily="34" charset="-128"/>
            </a:endParaRPr>
          </a:p>
          <a:p>
            <a:pPr marL="285750" indent="-285750">
              <a:buFont typeface="Arial" pitchFamily="34" charset="0"/>
              <a:buChar char="•"/>
            </a:pPr>
            <a:endParaRPr lang="en-US" altLang="en-US" dirty="0">
              <a:ea typeface="MS PGothic" pitchFamily="34" charset="-128"/>
            </a:endParaRPr>
          </a:p>
        </p:txBody>
      </p:sp>
      <p:sp>
        <p:nvSpPr>
          <p:cNvPr id="19" name="TextBox 18"/>
          <p:cNvSpPr txBox="1"/>
          <p:nvPr/>
        </p:nvSpPr>
        <p:spPr>
          <a:xfrm>
            <a:off x="6155407" y="5879027"/>
            <a:ext cx="2971800" cy="646331"/>
          </a:xfrm>
          <a:prstGeom prst="rect">
            <a:avLst/>
          </a:prstGeom>
          <a:noFill/>
        </p:spPr>
        <p:txBody>
          <a:bodyPr wrap="square" rtlCol="0">
            <a:spAutoFit/>
          </a:bodyPr>
          <a:lstStyle/>
          <a:p>
            <a:r>
              <a:rPr lang="en-US" dirty="0" smtClean="0"/>
              <a:t>Sensitivity to phase difference</a:t>
            </a:r>
            <a:endParaRPr lang="en-US" dirty="0"/>
          </a:p>
        </p:txBody>
      </p:sp>
      <p:sp>
        <p:nvSpPr>
          <p:cNvPr id="23" name="TextBox 22"/>
          <p:cNvSpPr txBox="1"/>
          <p:nvPr/>
        </p:nvSpPr>
        <p:spPr>
          <a:xfrm>
            <a:off x="209068" y="2523289"/>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266700" y="3219926"/>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153192" y="4572476"/>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181952" y="5308064"/>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8" name="TextBox 27"/>
          <p:cNvSpPr txBox="1"/>
          <p:nvPr/>
        </p:nvSpPr>
        <p:spPr>
          <a:xfrm>
            <a:off x="117021" y="60314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9" name="TextBox 28"/>
          <p:cNvSpPr txBox="1"/>
          <p:nvPr/>
        </p:nvSpPr>
        <p:spPr>
          <a:xfrm>
            <a:off x="76199" y="3987294"/>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pic>
        <p:nvPicPr>
          <p:cNvPr id="1026" name="Picture 2" descr="C:\Users\NECRL\Desktop\ali\analog\new_pfd_out2\new_pfd_ou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21" y="3011207"/>
            <a:ext cx="4234733" cy="376606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urved Connector 21"/>
          <p:cNvCxnSpPr>
            <a:endCxn id="19" idx="0"/>
          </p:cNvCxnSpPr>
          <p:nvPr/>
        </p:nvCxnSpPr>
        <p:spPr bwMode="auto">
          <a:xfrm>
            <a:off x="2895600" y="3987294"/>
            <a:ext cx="4745707" cy="1891733"/>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30" name="TextBox 29"/>
          <p:cNvSpPr txBox="1"/>
          <p:nvPr/>
        </p:nvSpPr>
        <p:spPr>
          <a:xfrm>
            <a:off x="5791200" y="4609994"/>
            <a:ext cx="2971800" cy="646331"/>
          </a:xfrm>
          <a:prstGeom prst="rect">
            <a:avLst/>
          </a:prstGeom>
          <a:noFill/>
        </p:spPr>
        <p:txBody>
          <a:bodyPr wrap="square" rtlCol="0">
            <a:spAutoFit/>
          </a:bodyPr>
          <a:lstStyle/>
          <a:p>
            <a:r>
              <a:rPr lang="en-US" dirty="0">
                <a:hlinkClick r:id="rId5"/>
              </a:rPr>
              <a:t>[Jeffrey S. </a:t>
            </a:r>
            <a:r>
              <a:rPr lang="en-US" dirty="0" err="1">
                <a:hlinkClick r:id="rId5"/>
              </a:rPr>
              <a:t>Pattavina</a:t>
            </a:r>
            <a:r>
              <a:rPr lang="en-US" dirty="0"/>
              <a:t>, </a:t>
            </a:r>
            <a:r>
              <a:rPr lang="en-US" dirty="0" err="1"/>
              <a:t>mwrf</a:t>
            </a:r>
            <a:r>
              <a:rPr lang="en-US" dirty="0"/>
              <a:t>, 2011]</a:t>
            </a:r>
          </a:p>
        </p:txBody>
      </p:sp>
      <p:sp>
        <p:nvSpPr>
          <p:cNvPr id="16" name="TextBox 15"/>
          <p:cNvSpPr txBox="1"/>
          <p:nvPr/>
        </p:nvSpPr>
        <p:spPr>
          <a:xfrm>
            <a:off x="153192" y="3733800"/>
            <a:ext cx="981857" cy="369332"/>
          </a:xfrm>
          <a:prstGeom prst="rect">
            <a:avLst/>
          </a:prstGeom>
          <a:noFill/>
        </p:spPr>
        <p:txBody>
          <a:bodyPr wrap="square" rtlCol="0">
            <a:spAutoFit/>
          </a:bodyPr>
          <a:lstStyle/>
          <a:p>
            <a:r>
              <a:rPr lang="en-US" b="1" dirty="0" err="1" smtClean="0">
                <a:solidFill>
                  <a:schemeClr val="bg1"/>
                </a:solidFill>
              </a:rPr>
              <a:t>Vout</a:t>
            </a:r>
            <a:endParaRPr lang="en-US" b="1" dirty="0">
              <a:solidFill>
                <a:schemeClr val="bg1"/>
              </a:solidFill>
            </a:endParaRPr>
          </a:p>
        </p:txBody>
      </p:sp>
      <p:sp>
        <p:nvSpPr>
          <p:cNvPr id="17" name="TextBox 16"/>
          <p:cNvSpPr txBox="1"/>
          <p:nvPr/>
        </p:nvSpPr>
        <p:spPr>
          <a:xfrm>
            <a:off x="209068" y="5523427"/>
            <a:ext cx="981857" cy="369332"/>
          </a:xfrm>
          <a:prstGeom prst="rect">
            <a:avLst/>
          </a:prstGeom>
          <a:noFill/>
        </p:spPr>
        <p:txBody>
          <a:bodyPr wrap="square" rtlCol="0">
            <a:spAutoFit/>
          </a:bodyPr>
          <a:lstStyle/>
          <a:p>
            <a:r>
              <a:rPr lang="en-US" b="1" dirty="0" err="1" smtClean="0">
                <a:solidFill>
                  <a:schemeClr val="bg1"/>
                </a:solidFill>
              </a:rPr>
              <a:t>Cout</a:t>
            </a:r>
            <a:endParaRPr lang="en-US" b="1" dirty="0">
              <a:solidFill>
                <a:schemeClr val="bg1"/>
              </a:solidFill>
            </a:endParaRPr>
          </a:p>
        </p:txBody>
      </p:sp>
    </p:spTree>
    <p:extLst>
      <p:ext uri="{BB962C8B-B14F-4D97-AF65-F5344CB8AC3E}">
        <p14:creationId xmlns:p14="http://schemas.microsoft.com/office/powerpoint/2010/main" val="2787717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wrf.com/site-files/mwrf.com/files/archive/mwrf.com/files/30/16652/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482" y="825234"/>
            <a:ext cx="3789925" cy="34302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 + Charge Pump</a:t>
            </a:r>
          </a:p>
        </p:txBody>
      </p:sp>
      <p:sp>
        <p:nvSpPr>
          <p:cNvPr id="18" name="Rectangle 17"/>
          <p:cNvSpPr/>
          <p:nvPr/>
        </p:nvSpPr>
        <p:spPr>
          <a:xfrm>
            <a:off x="241072" y="958334"/>
            <a:ext cx="4572000" cy="1200329"/>
          </a:xfrm>
          <a:prstGeom prst="rect">
            <a:avLst/>
          </a:prstGeom>
        </p:spPr>
        <p:txBody>
          <a:bodyPr>
            <a:spAutoFit/>
          </a:bodyPr>
          <a:lstStyle/>
          <a:p>
            <a:pPr marL="285750" indent="-285750">
              <a:buFont typeface="Arial" pitchFamily="34" charset="0"/>
              <a:buChar char="•"/>
            </a:pPr>
            <a:r>
              <a:rPr lang="en-US" altLang="en-US" dirty="0">
                <a:ea typeface="MS PGothic" pitchFamily="34" charset="-128"/>
              </a:rPr>
              <a:t>Monte Carlo simulation </a:t>
            </a:r>
            <a:r>
              <a:rPr lang="en-US" altLang="en-US" dirty="0" smtClean="0">
                <a:ea typeface="MS PGothic" pitchFamily="34" charset="-128"/>
              </a:rPr>
              <a:t>with A input delay varies from -10n to +10n.</a:t>
            </a:r>
          </a:p>
          <a:p>
            <a:pPr marL="285750" indent="-285750">
              <a:buFont typeface="Arial" pitchFamily="34" charset="0"/>
              <a:buChar char="•"/>
            </a:pPr>
            <a:r>
              <a:rPr lang="en-US" altLang="en-US" dirty="0" smtClean="0">
                <a:ea typeface="MS PGothic" pitchFamily="34" charset="-128"/>
              </a:rPr>
              <a:t>B input period 2ns</a:t>
            </a:r>
          </a:p>
          <a:p>
            <a:pPr marL="285750" indent="-285750">
              <a:buFont typeface="Arial" pitchFamily="34" charset="0"/>
              <a:buChar char="•"/>
            </a:pPr>
            <a:endParaRPr lang="en-US" altLang="en-US" dirty="0">
              <a:ea typeface="MS PGothic" pitchFamily="34" charset="-128"/>
            </a:endParaRPr>
          </a:p>
        </p:txBody>
      </p:sp>
      <p:sp>
        <p:nvSpPr>
          <p:cNvPr id="19" name="TextBox 18"/>
          <p:cNvSpPr txBox="1"/>
          <p:nvPr/>
        </p:nvSpPr>
        <p:spPr>
          <a:xfrm>
            <a:off x="6155407" y="5879027"/>
            <a:ext cx="2971800" cy="369332"/>
          </a:xfrm>
          <a:prstGeom prst="rect">
            <a:avLst/>
          </a:prstGeom>
          <a:noFill/>
        </p:spPr>
        <p:txBody>
          <a:bodyPr wrap="square" rtlCol="0">
            <a:spAutoFit/>
          </a:bodyPr>
          <a:lstStyle/>
          <a:p>
            <a:r>
              <a:rPr lang="en-US" dirty="0" smtClean="0"/>
              <a:t>Zero phase difference</a:t>
            </a:r>
            <a:endParaRPr lang="en-US" dirty="0"/>
          </a:p>
        </p:txBody>
      </p:sp>
      <p:sp>
        <p:nvSpPr>
          <p:cNvPr id="23" name="TextBox 22"/>
          <p:cNvSpPr txBox="1"/>
          <p:nvPr/>
        </p:nvSpPr>
        <p:spPr>
          <a:xfrm>
            <a:off x="209068" y="2523289"/>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266700" y="3219926"/>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153192" y="4572476"/>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181952" y="5308064"/>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8" name="TextBox 27"/>
          <p:cNvSpPr txBox="1"/>
          <p:nvPr/>
        </p:nvSpPr>
        <p:spPr>
          <a:xfrm>
            <a:off x="117021" y="60314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9" name="TextBox 28"/>
          <p:cNvSpPr txBox="1"/>
          <p:nvPr/>
        </p:nvSpPr>
        <p:spPr>
          <a:xfrm>
            <a:off x="76199" y="3987294"/>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
        <p:nvSpPr>
          <p:cNvPr id="30" name="TextBox 29"/>
          <p:cNvSpPr txBox="1"/>
          <p:nvPr/>
        </p:nvSpPr>
        <p:spPr>
          <a:xfrm>
            <a:off x="6172200" y="4609994"/>
            <a:ext cx="2971800" cy="646331"/>
          </a:xfrm>
          <a:prstGeom prst="rect">
            <a:avLst/>
          </a:prstGeom>
          <a:noFill/>
        </p:spPr>
        <p:txBody>
          <a:bodyPr wrap="square" rtlCol="0">
            <a:spAutoFit/>
          </a:bodyPr>
          <a:lstStyle/>
          <a:p>
            <a:r>
              <a:rPr lang="en-US" dirty="0">
                <a:hlinkClick r:id="rId4"/>
              </a:rPr>
              <a:t>[Jeffrey S. </a:t>
            </a:r>
            <a:r>
              <a:rPr lang="en-US" dirty="0" err="1">
                <a:hlinkClick r:id="rId4"/>
              </a:rPr>
              <a:t>Pattavina</a:t>
            </a:r>
            <a:r>
              <a:rPr lang="en-US" dirty="0"/>
              <a:t>, </a:t>
            </a:r>
            <a:r>
              <a:rPr lang="en-US" dirty="0" err="1"/>
              <a:t>mwrf</a:t>
            </a:r>
            <a:r>
              <a:rPr lang="en-US" dirty="0"/>
              <a:t>, 2011]</a:t>
            </a:r>
          </a:p>
        </p:txBody>
      </p:sp>
      <p:sp>
        <p:nvSpPr>
          <p:cNvPr id="16" name="TextBox 15"/>
          <p:cNvSpPr txBox="1"/>
          <p:nvPr/>
        </p:nvSpPr>
        <p:spPr>
          <a:xfrm>
            <a:off x="153192" y="3733800"/>
            <a:ext cx="981857" cy="369332"/>
          </a:xfrm>
          <a:prstGeom prst="rect">
            <a:avLst/>
          </a:prstGeom>
          <a:noFill/>
        </p:spPr>
        <p:txBody>
          <a:bodyPr wrap="square" rtlCol="0">
            <a:spAutoFit/>
          </a:bodyPr>
          <a:lstStyle/>
          <a:p>
            <a:r>
              <a:rPr lang="en-US" b="1" dirty="0" err="1" smtClean="0">
                <a:solidFill>
                  <a:schemeClr val="bg1"/>
                </a:solidFill>
              </a:rPr>
              <a:t>Vout</a:t>
            </a:r>
            <a:endParaRPr lang="en-US" b="1" dirty="0">
              <a:solidFill>
                <a:schemeClr val="bg1"/>
              </a:solidFill>
            </a:endParaRPr>
          </a:p>
        </p:txBody>
      </p:sp>
      <p:sp>
        <p:nvSpPr>
          <p:cNvPr id="17" name="TextBox 16"/>
          <p:cNvSpPr txBox="1"/>
          <p:nvPr/>
        </p:nvSpPr>
        <p:spPr>
          <a:xfrm>
            <a:off x="209068" y="5523427"/>
            <a:ext cx="981857" cy="369332"/>
          </a:xfrm>
          <a:prstGeom prst="rect">
            <a:avLst/>
          </a:prstGeom>
          <a:noFill/>
        </p:spPr>
        <p:txBody>
          <a:bodyPr wrap="square" rtlCol="0">
            <a:spAutoFit/>
          </a:bodyPr>
          <a:lstStyle/>
          <a:p>
            <a:r>
              <a:rPr lang="en-US" b="1" dirty="0" err="1" smtClean="0">
                <a:solidFill>
                  <a:schemeClr val="bg1"/>
                </a:solidFill>
              </a:rPr>
              <a:t>Cout</a:t>
            </a:r>
            <a:endParaRPr lang="en-US" b="1" dirty="0">
              <a:solidFill>
                <a:schemeClr val="bg1"/>
              </a:solidFill>
            </a:endParaRPr>
          </a:p>
        </p:txBody>
      </p:sp>
      <p:pic>
        <p:nvPicPr>
          <p:cNvPr id="2050" name="Picture 2" descr="C:\Users\NECRL\Desktop\ali\analog\new_pfd_out5\dump_waveview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7" y="2707955"/>
            <a:ext cx="5996598" cy="415004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flipV="1">
            <a:off x="4495800" y="2819400"/>
            <a:ext cx="0" cy="38100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31" name="Straight Arrow Connector 30"/>
          <p:cNvCxnSpPr>
            <a:endCxn id="2050" idx="3"/>
          </p:cNvCxnSpPr>
          <p:nvPr/>
        </p:nvCxnSpPr>
        <p:spPr bwMode="auto">
          <a:xfrm>
            <a:off x="1190925" y="4782978"/>
            <a:ext cx="4812930" cy="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22" name="Curved Connector 21"/>
          <p:cNvCxnSpPr>
            <a:endCxn id="19" idx="0"/>
          </p:cNvCxnSpPr>
          <p:nvPr/>
        </p:nvCxnSpPr>
        <p:spPr bwMode="auto">
          <a:xfrm>
            <a:off x="4572000" y="4782978"/>
            <a:ext cx="3069307" cy="1096049"/>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32" name="TextBox 31"/>
          <p:cNvSpPr txBox="1"/>
          <p:nvPr/>
        </p:nvSpPr>
        <p:spPr>
          <a:xfrm>
            <a:off x="45357" y="4255532"/>
            <a:ext cx="1523208" cy="369332"/>
          </a:xfrm>
          <a:prstGeom prst="rect">
            <a:avLst/>
          </a:prstGeom>
          <a:noFill/>
        </p:spPr>
        <p:txBody>
          <a:bodyPr wrap="square" rtlCol="0">
            <a:spAutoFit/>
          </a:bodyPr>
          <a:lstStyle/>
          <a:p>
            <a:r>
              <a:rPr lang="en-US" b="1" dirty="0" smtClean="0">
                <a:solidFill>
                  <a:schemeClr val="bg1"/>
                </a:solidFill>
              </a:rPr>
              <a:t>RMS(</a:t>
            </a:r>
            <a:r>
              <a:rPr lang="en-US" b="1" dirty="0" err="1" smtClean="0">
                <a:solidFill>
                  <a:schemeClr val="bg1"/>
                </a:solidFill>
              </a:rPr>
              <a:t>Vout</a:t>
            </a:r>
            <a:r>
              <a:rPr lang="en-US" b="1" dirty="0" smtClean="0">
                <a:solidFill>
                  <a:schemeClr val="bg1"/>
                </a:solidFill>
              </a:rPr>
              <a:t>)</a:t>
            </a:r>
            <a:endParaRPr lang="en-US" b="1" dirty="0">
              <a:solidFill>
                <a:schemeClr val="bg1"/>
              </a:solidFill>
            </a:endParaRPr>
          </a:p>
        </p:txBody>
      </p:sp>
      <p:cxnSp>
        <p:nvCxnSpPr>
          <p:cNvPr id="13" name="Straight Arrow Connector 12"/>
          <p:cNvCxnSpPr/>
          <p:nvPr/>
        </p:nvCxnSpPr>
        <p:spPr bwMode="auto">
          <a:xfrm>
            <a:off x="1676400" y="4624864"/>
            <a:ext cx="990600" cy="0"/>
          </a:xfrm>
          <a:prstGeom prst="straightConnector1">
            <a:avLst/>
          </a:prstGeom>
          <a:solidFill>
            <a:schemeClr val="accent1"/>
          </a:solidFill>
          <a:ln w="28575" cap="flat" cmpd="sng" algn="ctr">
            <a:solidFill>
              <a:srgbClr val="00B0F0"/>
            </a:solidFill>
            <a:prstDash val="solid"/>
            <a:round/>
            <a:headEnd type="arrow"/>
            <a:tailEnd type="arrow"/>
          </a:ln>
          <a:effectLst/>
        </p:spPr>
      </p:cxnSp>
      <p:sp>
        <p:nvSpPr>
          <p:cNvPr id="33" name="TextBox 32"/>
          <p:cNvSpPr txBox="1"/>
          <p:nvPr/>
        </p:nvSpPr>
        <p:spPr>
          <a:xfrm>
            <a:off x="1905396" y="4203144"/>
            <a:ext cx="1523208" cy="369332"/>
          </a:xfrm>
          <a:prstGeom prst="rect">
            <a:avLst/>
          </a:prstGeom>
          <a:noFill/>
        </p:spPr>
        <p:txBody>
          <a:bodyPr wrap="square" rtlCol="0">
            <a:spAutoFit/>
          </a:bodyPr>
          <a:lstStyle/>
          <a:p>
            <a:r>
              <a:rPr lang="en-US" b="1" dirty="0" smtClean="0">
                <a:solidFill>
                  <a:schemeClr val="bg1"/>
                </a:solidFill>
              </a:rPr>
              <a:t>2ns</a:t>
            </a:r>
            <a:endParaRPr lang="en-US" b="1" dirty="0">
              <a:solidFill>
                <a:schemeClr val="bg1"/>
              </a:solidFill>
            </a:endParaRPr>
          </a:p>
        </p:txBody>
      </p:sp>
      <p:sp>
        <p:nvSpPr>
          <p:cNvPr id="24" name="TextBox 23"/>
          <p:cNvSpPr txBox="1"/>
          <p:nvPr/>
        </p:nvSpPr>
        <p:spPr>
          <a:xfrm>
            <a:off x="4953792" y="6248359"/>
            <a:ext cx="1523208"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3263261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wrf.com/site-files/mwrf.com/files/archive/mwrf.com/files/30/16652/Figure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7751" y="808140"/>
            <a:ext cx="3789925" cy="34302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 + Charge Pump</a:t>
            </a:r>
          </a:p>
        </p:txBody>
      </p:sp>
      <p:sp>
        <p:nvSpPr>
          <p:cNvPr id="18" name="Rectangle 17"/>
          <p:cNvSpPr/>
          <p:nvPr/>
        </p:nvSpPr>
        <p:spPr>
          <a:xfrm>
            <a:off x="247168" y="958477"/>
            <a:ext cx="4572000" cy="1200329"/>
          </a:xfrm>
          <a:prstGeom prst="rect">
            <a:avLst/>
          </a:prstGeom>
        </p:spPr>
        <p:txBody>
          <a:bodyPr>
            <a:spAutoFit/>
          </a:bodyPr>
          <a:lstStyle/>
          <a:p>
            <a:pPr marL="285750" indent="-285750">
              <a:buFont typeface="Arial" pitchFamily="34" charset="0"/>
              <a:buChar char="•"/>
            </a:pPr>
            <a:r>
              <a:rPr lang="en-US" altLang="en-US" dirty="0" smtClean="0">
                <a:ea typeface="MS PGothic" pitchFamily="34" charset="-128"/>
              </a:rPr>
              <a:t>Detecting frequency difference</a:t>
            </a:r>
          </a:p>
          <a:p>
            <a:pPr marL="285750" indent="-285750">
              <a:buFont typeface="Arial" pitchFamily="34" charset="0"/>
              <a:buChar char="•"/>
            </a:pPr>
            <a:r>
              <a:rPr lang="en-US" altLang="en-US" dirty="0" smtClean="0">
                <a:ea typeface="MS PGothic" pitchFamily="34" charset="-128"/>
              </a:rPr>
              <a:t>Current source: 1mA</a:t>
            </a:r>
          </a:p>
          <a:p>
            <a:pPr marL="285750" indent="-285750">
              <a:buFont typeface="Arial" pitchFamily="34" charset="0"/>
              <a:buChar char="•"/>
            </a:pPr>
            <a:endParaRPr lang="en-US" altLang="en-US" dirty="0" smtClean="0">
              <a:ea typeface="MS PGothic" pitchFamily="34" charset="-128"/>
            </a:endParaRPr>
          </a:p>
          <a:p>
            <a:pPr marL="285750" indent="-285750">
              <a:buFont typeface="Arial" pitchFamily="34" charset="0"/>
              <a:buChar char="•"/>
            </a:pPr>
            <a:endParaRPr lang="en-US" altLang="en-US" dirty="0">
              <a:ea typeface="MS PGothic" pitchFamily="34" charset="-128"/>
            </a:endParaRPr>
          </a:p>
        </p:txBody>
      </p:sp>
      <p:sp>
        <p:nvSpPr>
          <p:cNvPr id="19" name="TextBox 18"/>
          <p:cNvSpPr txBox="1"/>
          <p:nvPr/>
        </p:nvSpPr>
        <p:spPr>
          <a:xfrm>
            <a:off x="6155407" y="5879027"/>
            <a:ext cx="2971800" cy="646331"/>
          </a:xfrm>
          <a:prstGeom prst="rect">
            <a:avLst/>
          </a:prstGeom>
          <a:noFill/>
        </p:spPr>
        <p:txBody>
          <a:bodyPr wrap="square" rtlCol="0">
            <a:spAutoFit/>
          </a:bodyPr>
          <a:lstStyle/>
          <a:p>
            <a:r>
              <a:rPr lang="en-US" dirty="0" smtClean="0"/>
              <a:t>Sensitivity to phase difference</a:t>
            </a:r>
            <a:endParaRPr lang="en-US" dirty="0"/>
          </a:p>
        </p:txBody>
      </p:sp>
      <p:sp>
        <p:nvSpPr>
          <p:cNvPr id="23" name="TextBox 22"/>
          <p:cNvSpPr txBox="1"/>
          <p:nvPr/>
        </p:nvSpPr>
        <p:spPr>
          <a:xfrm>
            <a:off x="209068" y="2523289"/>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266700" y="3219926"/>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153192" y="4572476"/>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181952" y="5308064"/>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28" name="TextBox 27"/>
          <p:cNvSpPr txBox="1"/>
          <p:nvPr/>
        </p:nvSpPr>
        <p:spPr>
          <a:xfrm>
            <a:off x="117021" y="6031468"/>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9" name="TextBox 28"/>
          <p:cNvSpPr txBox="1"/>
          <p:nvPr/>
        </p:nvSpPr>
        <p:spPr>
          <a:xfrm>
            <a:off x="76199" y="3987294"/>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
        <p:nvSpPr>
          <p:cNvPr id="30" name="TextBox 29"/>
          <p:cNvSpPr txBox="1"/>
          <p:nvPr/>
        </p:nvSpPr>
        <p:spPr>
          <a:xfrm>
            <a:off x="5791200" y="4609994"/>
            <a:ext cx="2971800" cy="646331"/>
          </a:xfrm>
          <a:prstGeom prst="rect">
            <a:avLst/>
          </a:prstGeom>
          <a:noFill/>
        </p:spPr>
        <p:txBody>
          <a:bodyPr wrap="square" rtlCol="0">
            <a:spAutoFit/>
          </a:bodyPr>
          <a:lstStyle/>
          <a:p>
            <a:r>
              <a:rPr lang="en-US" dirty="0">
                <a:hlinkClick r:id="rId4"/>
              </a:rPr>
              <a:t>[Jeffrey S. </a:t>
            </a:r>
            <a:r>
              <a:rPr lang="en-US" dirty="0" err="1">
                <a:hlinkClick r:id="rId4"/>
              </a:rPr>
              <a:t>Pattavina</a:t>
            </a:r>
            <a:r>
              <a:rPr lang="en-US" dirty="0"/>
              <a:t>, </a:t>
            </a:r>
            <a:r>
              <a:rPr lang="en-US" dirty="0" err="1"/>
              <a:t>mwrf</a:t>
            </a:r>
            <a:r>
              <a:rPr lang="en-US" dirty="0"/>
              <a:t>, 2011]</a:t>
            </a:r>
          </a:p>
        </p:txBody>
      </p:sp>
      <p:sp>
        <p:nvSpPr>
          <p:cNvPr id="35" name="TextBox 34"/>
          <p:cNvSpPr txBox="1"/>
          <p:nvPr/>
        </p:nvSpPr>
        <p:spPr>
          <a:xfrm>
            <a:off x="84942" y="2793325"/>
            <a:ext cx="981857" cy="369332"/>
          </a:xfrm>
          <a:prstGeom prst="rect">
            <a:avLst/>
          </a:prstGeom>
          <a:noFill/>
        </p:spPr>
        <p:txBody>
          <a:bodyPr wrap="square" rtlCol="0">
            <a:spAutoFit/>
          </a:bodyPr>
          <a:lstStyle/>
          <a:p>
            <a:r>
              <a:rPr lang="en-US" b="1" dirty="0" err="1" smtClean="0">
                <a:solidFill>
                  <a:schemeClr val="bg1"/>
                </a:solidFill>
              </a:rPr>
              <a:t>Vout</a:t>
            </a:r>
            <a:endParaRPr lang="en-US" b="1" dirty="0">
              <a:solidFill>
                <a:schemeClr val="bg1"/>
              </a:solidFill>
            </a:endParaRPr>
          </a:p>
        </p:txBody>
      </p:sp>
      <p:sp>
        <p:nvSpPr>
          <p:cNvPr id="36" name="TextBox 35"/>
          <p:cNvSpPr txBox="1"/>
          <p:nvPr/>
        </p:nvSpPr>
        <p:spPr>
          <a:xfrm>
            <a:off x="103994" y="3364468"/>
            <a:ext cx="981857" cy="369332"/>
          </a:xfrm>
          <a:prstGeom prst="rect">
            <a:avLst/>
          </a:prstGeom>
          <a:noFill/>
        </p:spPr>
        <p:txBody>
          <a:bodyPr wrap="square" rtlCol="0">
            <a:spAutoFit/>
          </a:bodyPr>
          <a:lstStyle/>
          <a:p>
            <a:r>
              <a:rPr lang="en-US" b="1" dirty="0" smtClean="0">
                <a:solidFill>
                  <a:schemeClr val="bg1"/>
                </a:solidFill>
              </a:rPr>
              <a:t>A</a:t>
            </a:r>
            <a:endParaRPr lang="en-US" b="1" dirty="0">
              <a:solidFill>
                <a:schemeClr val="bg1"/>
              </a:solidFill>
            </a:endParaRPr>
          </a:p>
        </p:txBody>
      </p:sp>
      <p:sp>
        <p:nvSpPr>
          <p:cNvPr id="37" name="TextBox 36"/>
          <p:cNvSpPr txBox="1"/>
          <p:nvPr/>
        </p:nvSpPr>
        <p:spPr>
          <a:xfrm>
            <a:off x="76200" y="3974068"/>
            <a:ext cx="981857"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38" name="TextBox 37"/>
          <p:cNvSpPr txBox="1"/>
          <p:nvPr/>
        </p:nvSpPr>
        <p:spPr>
          <a:xfrm>
            <a:off x="0" y="4495800"/>
            <a:ext cx="2088408"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
        <p:nvSpPr>
          <p:cNvPr id="39" name="TextBox 38"/>
          <p:cNvSpPr txBox="1"/>
          <p:nvPr/>
        </p:nvSpPr>
        <p:spPr>
          <a:xfrm>
            <a:off x="0" y="6199425"/>
            <a:ext cx="2088408"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40" name="TextBox 39"/>
          <p:cNvSpPr txBox="1"/>
          <p:nvPr/>
        </p:nvSpPr>
        <p:spPr>
          <a:xfrm>
            <a:off x="0" y="5071659"/>
            <a:ext cx="981857" cy="369332"/>
          </a:xfrm>
          <a:prstGeom prst="rect">
            <a:avLst/>
          </a:prstGeom>
          <a:noFill/>
        </p:spPr>
        <p:txBody>
          <a:bodyPr wrap="square" rtlCol="0">
            <a:spAutoFit/>
          </a:bodyPr>
          <a:lstStyle/>
          <a:p>
            <a:r>
              <a:rPr lang="en-US" b="1" dirty="0" smtClean="0">
                <a:solidFill>
                  <a:schemeClr val="bg1"/>
                </a:solidFill>
              </a:rPr>
              <a:t>QA</a:t>
            </a:r>
            <a:endParaRPr lang="en-US" b="1" dirty="0">
              <a:solidFill>
                <a:schemeClr val="bg1"/>
              </a:solidFill>
            </a:endParaRPr>
          </a:p>
        </p:txBody>
      </p:sp>
      <p:sp>
        <p:nvSpPr>
          <p:cNvPr id="41" name="TextBox 40"/>
          <p:cNvSpPr txBox="1"/>
          <p:nvPr/>
        </p:nvSpPr>
        <p:spPr>
          <a:xfrm>
            <a:off x="0" y="5598782"/>
            <a:ext cx="981857" cy="369332"/>
          </a:xfrm>
          <a:prstGeom prst="rect">
            <a:avLst/>
          </a:prstGeom>
          <a:noFill/>
        </p:spPr>
        <p:txBody>
          <a:bodyPr wrap="square" rtlCol="0">
            <a:spAutoFit/>
          </a:bodyPr>
          <a:lstStyle/>
          <a:p>
            <a:r>
              <a:rPr lang="en-US" b="1" dirty="0" smtClean="0">
                <a:solidFill>
                  <a:schemeClr val="bg1"/>
                </a:solidFill>
              </a:rPr>
              <a:t>QB</a:t>
            </a:r>
            <a:endParaRPr lang="en-US" b="1" dirty="0">
              <a:solidFill>
                <a:schemeClr val="bg1"/>
              </a:solidFill>
            </a:endParaRPr>
          </a:p>
        </p:txBody>
      </p:sp>
      <p:pic>
        <p:nvPicPr>
          <p:cNvPr id="1026" name="Picture 2" descr="C:\Users\NECRL\Desktop\ali\analog\new_pfd_out3\dump_waveview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38401"/>
            <a:ext cx="5390264" cy="430527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urved Connector 21"/>
          <p:cNvCxnSpPr>
            <a:endCxn id="19" idx="0"/>
          </p:cNvCxnSpPr>
          <p:nvPr/>
        </p:nvCxnSpPr>
        <p:spPr bwMode="auto">
          <a:xfrm>
            <a:off x="3200400" y="3733800"/>
            <a:ext cx="4440907" cy="2145227"/>
          </a:xfrm>
          <a:prstGeom prst="curvedConnector2">
            <a:avLst/>
          </a:prstGeom>
          <a:solidFill>
            <a:schemeClr val="accent1"/>
          </a:solidFill>
          <a:ln w="28575" cap="flat" cmpd="sng" algn="ctr">
            <a:solidFill>
              <a:srgbClr val="FF0000"/>
            </a:solidFill>
            <a:prstDash val="solid"/>
            <a:round/>
            <a:headEnd type="none" w="med" len="med"/>
            <a:tailEnd type="arrow"/>
          </a:ln>
          <a:effectLst/>
        </p:spPr>
      </p:cxnSp>
      <p:cxnSp>
        <p:nvCxnSpPr>
          <p:cNvPr id="32" name="Curved Connector 31"/>
          <p:cNvCxnSpPr>
            <a:endCxn id="19" idx="0"/>
          </p:cNvCxnSpPr>
          <p:nvPr/>
        </p:nvCxnSpPr>
        <p:spPr bwMode="auto">
          <a:xfrm>
            <a:off x="1219200" y="3974068"/>
            <a:ext cx="6422107" cy="1904959"/>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31" name="TextBox 30"/>
          <p:cNvSpPr txBox="1"/>
          <p:nvPr/>
        </p:nvSpPr>
        <p:spPr>
          <a:xfrm>
            <a:off x="62347" y="3364468"/>
            <a:ext cx="1309253" cy="923330"/>
          </a:xfrm>
          <a:prstGeom prst="rect">
            <a:avLst/>
          </a:prstGeom>
          <a:noFill/>
        </p:spPr>
        <p:txBody>
          <a:bodyPr wrap="square" rtlCol="0">
            <a:spAutoFit/>
          </a:bodyPr>
          <a:lstStyle/>
          <a:p>
            <a:r>
              <a:rPr lang="en-US" b="1" dirty="0" err="1" smtClean="0">
                <a:solidFill>
                  <a:schemeClr val="bg1"/>
                </a:solidFill>
              </a:rPr>
              <a:t>Freq</a:t>
            </a:r>
            <a:r>
              <a:rPr lang="en-US" b="1" dirty="0" smtClean="0">
                <a:solidFill>
                  <a:schemeClr val="bg1"/>
                </a:solidFill>
              </a:rPr>
              <a:t>(A)</a:t>
            </a:r>
          </a:p>
          <a:p>
            <a:r>
              <a:rPr lang="en-US" b="1" dirty="0" err="1" smtClean="0">
                <a:solidFill>
                  <a:schemeClr val="bg1"/>
                </a:solidFill>
              </a:rPr>
              <a:t>Freq</a:t>
            </a:r>
            <a:r>
              <a:rPr lang="en-US" b="1" dirty="0" smtClean="0">
                <a:solidFill>
                  <a:schemeClr val="bg1"/>
                </a:solidFill>
              </a:rPr>
              <a:t>(B)</a:t>
            </a:r>
            <a:endParaRPr lang="en-US" b="1" dirty="0">
              <a:solidFill>
                <a:schemeClr val="bg1"/>
              </a:solidFill>
            </a:endParaRPr>
          </a:p>
          <a:p>
            <a:endParaRPr lang="en-US" b="1" dirty="0">
              <a:solidFill>
                <a:schemeClr val="bg1"/>
              </a:solidFill>
            </a:endParaRPr>
          </a:p>
        </p:txBody>
      </p:sp>
      <p:sp>
        <p:nvSpPr>
          <p:cNvPr id="5" name="Rectangle 4"/>
          <p:cNvSpPr/>
          <p:nvPr/>
        </p:nvSpPr>
        <p:spPr>
          <a:xfrm>
            <a:off x="14926" y="5486896"/>
            <a:ext cx="680507" cy="369332"/>
          </a:xfrm>
          <a:prstGeom prst="rect">
            <a:avLst/>
          </a:prstGeom>
        </p:spPr>
        <p:txBody>
          <a:bodyPr wrap="none">
            <a:spAutoFit/>
          </a:bodyPr>
          <a:lstStyle/>
          <a:p>
            <a:r>
              <a:rPr lang="en-US" b="1" dirty="0" err="1" smtClean="0">
                <a:solidFill>
                  <a:schemeClr val="bg1"/>
                </a:solidFill>
              </a:rPr>
              <a:t>Vout</a:t>
            </a:r>
            <a:endParaRPr lang="en-US" b="1" dirty="0">
              <a:solidFill>
                <a:schemeClr val="bg1"/>
              </a:solidFill>
            </a:endParaRPr>
          </a:p>
        </p:txBody>
      </p:sp>
    </p:spTree>
    <p:extLst>
      <p:ext uri="{BB962C8B-B14F-4D97-AF65-F5344CB8AC3E}">
        <p14:creationId xmlns:p14="http://schemas.microsoft.com/office/powerpoint/2010/main" val="1486975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wrf.com/site-files/mwrf.com/files/archive/mwrf.com/files/30/16652/Figure_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51" y="808140"/>
            <a:ext cx="3789925" cy="34302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4" descr="sfsu-logo.png"/>
          <p:cNvPicPr>
            <a:picLocks noChangeAspect="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 + </a:t>
            </a:r>
            <a:r>
              <a:rPr altLang="en-US" dirty="0">
                <a:ea typeface="MS PGothic" pitchFamily="34" charset="-128"/>
              </a:rPr>
              <a:t>C</a:t>
            </a:r>
            <a:r>
              <a:rPr altLang="en-US" dirty="0" smtClean="0">
                <a:ea typeface="MS PGothic" pitchFamily="34" charset="-128"/>
              </a:rPr>
              <a:t>harge Pump</a:t>
            </a:r>
          </a:p>
        </p:txBody>
      </p:sp>
      <p:sp>
        <p:nvSpPr>
          <p:cNvPr id="18" name="Rectangle 17"/>
          <p:cNvSpPr/>
          <p:nvPr/>
        </p:nvSpPr>
        <p:spPr>
          <a:xfrm>
            <a:off x="247168" y="958477"/>
            <a:ext cx="4572000" cy="1477328"/>
          </a:xfrm>
          <a:prstGeom prst="rect">
            <a:avLst/>
          </a:prstGeom>
        </p:spPr>
        <p:txBody>
          <a:bodyPr>
            <a:spAutoFit/>
          </a:bodyPr>
          <a:lstStyle/>
          <a:p>
            <a:pPr marL="285750" indent="-285750">
              <a:buFont typeface="Arial" pitchFamily="34" charset="0"/>
              <a:buChar char="•"/>
            </a:pPr>
            <a:r>
              <a:rPr lang="en-US" altLang="en-US" dirty="0" smtClean="0">
                <a:ea typeface="MS PGothic" pitchFamily="34" charset="-128"/>
              </a:rPr>
              <a:t>Input A Frequency from 40MHz to 240MHz </a:t>
            </a:r>
          </a:p>
          <a:p>
            <a:pPr marL="285750" indent="-285750">
              <a:buFont typeface="Arial" pitchFamily="34" charset="0"/>
              <a:buChar char="•"/>
            </a:pPr>
            <a:r>
              <a:rPr lang="en-US" altLang="en-US" dirty="0" smtClean="0">
                <a:ea typeface="MS PGothic" pitchFamily="34" charset="-128"/>
              </a:rPr>
              <a:t>Input B: 100MHz</a:t>
            </a:r>
          </a:p>
          <a:p>
            <a:pPr marL="285750" indent="-285750">
              <a:buFont typeface="Arial" pitchFamily="34" charset="0"/>
              <a:buChar char="•"/>
            </a:pPr>
            <a:endParaRPr lang="en-US" altLang="en-US" dirty="0" smtClean="0">
              <a:ea typeface="MS PGothic" pitchFamily="34" charset="-128"/>
            </a:endParaRPr>
          </a:p>
          <a:p>
            <a:pPr marL="285750" indent="-285750">
              <a:buFont typeface="Arial" pitchFamily="34" charset="0"/>
              <a:buChar char="•"/>
            </a:pPr>
            <a:endParaRPr lang="en-US" altLang="en-US" dirty="0">
              <a:ea typeface="MS PGothic" pitchFamily="34" charset="-128"/>
            </a:endParaRPr>
          </a:p>
        </p:txBody>
      </p:sp>
      <p:sp>
        <p:nvSpPr>
          <p:cNvPr id="19" name="TextBox 18"/>
          <p:cNvSpPr txBox="1"/>
          <p:nvPr/>
        </p:nvSpPr>
        <p:spPr>
          <a:xfrm>
            <a:off x="6155407" y="5879027"/>
            <a:ext cx="2971800" cy="646331"/>
          </a:xfrm>
          <a:prstGeom prst="rect">
            <a:avLst/>
          </a:prstGeom>
          <a:noFill/>
        </p:spPr>
        <p:txBody>
          <a:bodyPr wrap="square" rtlCol="0">
            <a:spAutoFit/>
          </a:bodyPr>
          <a:lstStyle/>
          <a:p>
            <a:r>
              <a:rPr lang="en-US" dirty="0" smtClean="0"/>
              <a:t>Sensitivity to phase difference</a:t>
            </a:r>
            <a:endParaRPr lang="en-US" dirty="0"/>
          </a:p>
        </p:txBody>
      </p:sp>
      <p:sp>
        <p:nvSpPr>
          <p:cNvPr id="30" name="TextBox 29"/>
          <p:cNvSpPr txBox="1"/>
          <p:nvPr/>
        </p:nvSpPr>
        <p:spPr>
          <a:xfrm>
            <a:off x="5791200" y="4609994"/>
            <a:ext cx="2971800" cy="646331"/>
          </a:xfrm>
          <a:prstGeom prst="rect">
            <a:avLst/>
          </a:prstGeom>
          <a:noFill/>
        </p:spPr>
        <p:txBody>
          <a:bodyPr wrap="square" rtlCol="0">
            <a:spAutoFit/>
          </a:bodyPr>
          <a:lstStyle/>
          <a:p>
            <a:r>
              <a:rPr lang="en-US" dirty="0">
                <a:hlinkClick r:id="rId5"/>
              </a:rPr>
              <a:t>[Jeffrey S. </a:t>
            </a:r>
            <a:r>
              <a:rPr lang="en-US" dirty="0" err="1">
                <a:hlinkClick r:id="rId5"/>
              </a:rPr>
              <a:t>Pattavina</a:t>
            </a:r>
            <a:r>
              <a:rPr lang="en-US" dirty="0"/>
              <a:t>, </a:t>
            </a:r>
            <a:r>
              <a:rPr lang="en-US" dirty="0" err="1"/>
              <a:t>mwrf</a:t>
            </a:r>
            <a:r>
              <a:rPr lang="en-US" dirty="0"/>
              <a:t>, 2011]</a:t>
            </a:r>
          </a:p>
        </p:txBody>
      </p:sp>
      <p:pic>
        <p:nvPicPr>
          <p:cNvPr id="2050" name="Picture 2" descr="C:\Users\NECRL\Desktop\ali\analog\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92" y="2057400"/>
            <a:ext cx="5318618" cy="472999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bwMode="auto">
          <a:xfrm flipV="1">
            <a:off x="2895600" y="2209800"/>
            <a:ext cx="0" cy="4315559"/>
          </a:xfrm>
          <a:prstGeom prst="straightConnector1">
            <a:avLst/>
          </a:prstGeom>
          <a:solidFill>
            <a:schemeClr val="accent1"/>
          </a:solidFill>
          <a:ln w="28575" cap="flat" cmpd="sng" algn="ctr">
            <a:solidFill>
              <a:srgbClr val="00B0F0"/>
            </a:solidFill>
            <a:prstDash val="solid"/>
            <a:round/>
            <a:headEnd type="none" w="med" len="med"/>
            <a:tailEnd type="arrow"/>
          </a:ln>
          <a:effectLst/>
        </p:spPr>
      </p:cxnSp>
      <p:cxnSp>
        <p:nvCxnSpPr>
          <p:cNvPr id="34" name="Straight Arrow Connector 33"/>
          <p:cNvCxnSpPr/>
          <p:nvPr/>
        </p:nvCxnSpPr>
        <p:spPr bwMode="auto">
          <a:xfrm>
            <a:off x="715157" y="4799677"/>
            <a:ext cx="4577194" cy="0"/>
          </a:xfrm>
          <a:prstGeom prst="straightConnector1">
            <a:avLst/>
          </a:prstGeom>
          <a:solidFill>
            <a:schemeClr val="accent1"/>
          </a:solidFill>
          <a:ln w="28575" cap="flat" cmpd="sng" algn="ctr">
            <a:solidFill>
              <a:srgbClr val="00B0F0"/>
            </a:solidFill>
            <a:prstDash val="solid"/>
            <a:round/>
            <a:headEnd type="none" w="med" len="med"/>
            <a:tailEnd type="arrow"/>
          </a:ln>
          <a:effectLst/>
        </p:spPr>
      </p:cxnSp>
      <p:cxnSp>
        <p:nvCxnSpPr>
          <p:cNvPr id="32" name="Curved Connector 31"/>
          <p:cNvCxnSpPr>
            <a:endCxn id="19" idx="0"/>
          </p:cNvCxnSpPr>
          <p:nvPr/>
        </p:nvCxnSpPr>
        <p:spPr bwMode="auto">
          <a:xfrm>
            <a:off x="2971800" y="5342720"/>
            <a:ext cx="4669507" cy="536307"/>
          </a:xfrm>
          <a:prstGeom prst="curvedConnector2">
            <a:avLst/>
          </a:prstGeom>
          <a:solidFill>
            <a:schemeClr val="accent1"/>
          </a:solidFill>
          <a:ln w="28575" cap="flat" cmpd="sng" algn="ctr">
            <a:solidFill>
              <a:srgbClr val="FF0000"/>
            </a:solidFill>
            <a:prstDash val="solid"/>
            <a:round/>
            <a:headEnd type="none" w="med" len="med"/>
            <a:tailEnd type="arrow"/>
          </a:ln>
          <a:effectLst/>
        </p:spPr>
      </p:cxnSp>
      <p:sp>
        <p:nvSpPr>
          <p:cNvPr id="43" name="TextBox 42"/>
          <p:cNvSpPr txBox="1"/>
          <p:nvPr/>
        </p:nvSpPr>
        <p:spPr>
          <a:xfrm>
            <a:off x="654373" y="3657600"/>
            <a:ext cx="1523208" cy="369332"/>
          </a:xfrm>
          <a:prstGeom prst="rect">
            <a:avLst/>
          </a:prstGeom>
          <a:noFill/>
        </p:spPr>
        <p:txBody>
          <a:bodyPr wrap="square" rtlCol="0">
            <a:spAutoFit/>
          </a:bodyPr>
          <a:lstStyle/>
          <a:p>
            <a:r>
              <a:rPr lang="en-US" b="1" dirty="0" smtClean="0">
                <a:solidFill>
                  <a:schemeClr val="bg1"/>
                </a:solidFill>
              </a:rPr>
              <a:t>RMS(</a:t>
            </a:r>
            <a:r>
              <a:rPr lang="en-US" b="1" dirty="0" err="1" smtClean="0">
                <a:solidFill>
                  <a:schemeClr val="bg1"/>
                </a:solidFill>
              </a:rPr>
              <a:t>Vout</a:t>
            </a:r>
            <a:r>
              <a:rPr lang="en-US" b="1" dirty="0" smtClean="0">
                <a:solidFill>
                  <a:schemeClr val="bg1"/>
                </a:solidFill>
              </a:rPr>
              <a:t>)</a:t>
            </a:r>
            <a:endParaRPr lang="en-US" b="1" dirty="0">
              <a:solidFill>
                <a:schemeClr val="bg1"/>
              </a:solidFill>
            </a:endParaRPr>
          </a:p>
        </p:txBody>
      </p:sp>
      <p:sp>
        <p:nvSpPr>
          <p:cNvPr id="13" name="TextBox 12"/>
          <p:cNvSpPr txBox="1"/>
          <p:nvPr/>
        </p:nvSpPr>
        <p:spPr>
          <a:xfrm>
            <a:off x="3908802" y="5832860"/>
            <a:ext cx="1523208" cy="369332"/>
          </a:xfrm>
          <a:prstGeom prst="rect">
            <a:avLst/>
          </a:prstGeom>
          <a:noFill/>
        </p:spPr>
        <p:txBody>
          <a:bodyPr wrap="square" rtlCol="0">
            <a:spAutoFit/>
          </a:bodyPr>
          <a:lstStyle/>
          <a:p>
            <a:r>
              <a:rPr lang="en-US" b="1" dirty="0" smtClean="0">
                <a:solidFill>
                  <a:schemeClr val="bg1"/>
                </a:solidFill>
              </a:rPr>
              <a:t>Frequency</a:t>
            </a:r>
            <a:endParaRPr lang="en-US" b="1" dirty="0">
              <a:solidFill>
                <a:schemeClr val="bg1"/>
              </a:solidFill>
            </a:endParaRPr>
          </a:p>
        </p:txBody>
      </p:sp>
    </p:spTree>
    <p:extLst>
      <p:ext uri="{BB962C8B-B14F-4D97-AF65-F5344CB8AC3E}">
        <p14:creationId xmlns:p14="http://schemas.microsoft.com/office/powerpoint/2010/main" val="1785418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lang="en-US" altLang="en-US" dirty="0" smtClean="0">
                <a:ea typeface="MS PGothic" pitchFamily="34" charset="-128"/>
              </a:rPr>
              <a:t>C</a:t>
            </a:r>
            <a:r>
              <a:rPr altLang="en-US" dirty="0" smtClean="0">
                <a:ea typeface="MS PGothic" pitchFamily="34" charset="-128"/>
              </a:rPr>
              <a:t>onclusion </a:t>
            </a:r>
          </a:p>
        </p:txBody>
      </p:sp>
      <p:sp>
        <p:nvSpPr>
          <p:cNvPr id="5" name="TextBox 4"/>
          <p:cNvSpPr txBox="1"/>
          <p:nvPr/>
        </p:nvSpPr>
        <p:spPr>
          <a:xfrm>
            <a:off x="152400" y="1219200"/>
            <a:ext cx="3505200" cy="2308324"/>
          </a:xfrm>
          <a:prstGeom prst="rect">
            <a:avLst/>
          </a:prstGeom>
          <a:noFill/>
        </p:spPr>
        <p:txBody>
          <a:bodyPr wrap="square" rtlCol="0">
            <a:spAutoFit/>
          </a:bodyPr>
          <a:lstStyle/>
          <a:p>
            <a:pPr marL="285750" indent="-285750">
              <a:buFont typeface="Arial" pitchFamily="34" charset="0"/>
              <a:buChar char="•"/>
            </a:pPr>
            <a:r>
              <a:rPr lang="en-US" dirty="0" smtClean="0"/>
              <a:t>The phase difference is more linear, more sensitive to phase difference</a:t>
            </a:r>
          </a:p>
          <a:p>
            <a:pPr marL="285750" indent="-285750">
              <a:buFont typeface="Arial" pitchFamily="34" charset="0"/>
              <a:buChar char="•"/>
            </a:pPr>
            <a:r>
              <a:rPr lang="en-US" dirty="0" smtClean="0"/>
              <a:t>the Modified PFD is not restricted with clock speed as  much as traditional PFD</a:t>
            </a:r>
          </a:p>
          <a:p>
            <a:pPr marL="285750" indent="-285750">
              <a:buFont typeface="Arial" pitchFamily="34" charset="0"/>
              <a:buChar char="•"/>
            </a:pPr>
            <a:r>
              <a:rPr lang="en-US" dirty="0" smtClean="0"/>
              <a:t>Higher frequency of operation</a:t>
            </a:r>
          </a:p>
          <a:p>
            <a:pPr marL="285750" indent="-285750">
              <a:buFont typeface="Arial" pitchFamily="34" charset="0"/>
              <a:buChar char="•"/>
            </a:pPr>
            <a:endParaRPr lang="en-US" dirty="0"/>
          </a:p>
        </p:txBody>
      </p:sp>
    </p:spTree>
    <p:extLst>
      <p:ext uri="{BB962C8B-B14F-4D97-AF65-F5344CB8AC3E}">
        <p14:creationId xmlns:p14="http://schemas.microsoft.com/office/powerpoint/2010/main" val="3612925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Synthesized PFD</a:t>
            </a:r>
            <a:endParaRPr lang="en-US" dirty="0"/>
          </a:p>
        </p:txBody>
      </p:sp>
      <p:sp>
        <p:nvSpPr>
          <p:cNvPr id="4" name="TextBox 3"/>
          <p:cNvSpPr txBox="1"/>
          <p:nvPr/>
        </p:nvSpPr>
        <p:spPr>
          <a:xfrm>
            <a:off x="152400" y="1281764"/>
            <a:ext cx="7620000" cy="1477328"/>
          </a:xfrm>
          <a:prstGeom prst="rect">
            <a:avLst/>
          </a:prstGeom>
          <a:noFill/>
        </p:spPr>
        <p:txBody>
          <a:bodyPr wrap="square" rtlCol="0">
            <a:spAutoFit/>
          </a:bodyPr>
          <a:lstStyle/>
          <a:p>
            <a:pPr marL="342900" indent="-342900">
              <a:buFont typeface="+mj-lt"/>
              <a:buAutoNum type="arabicPeriod"/>
            </a:pPr>
            <a:r>
              <a:rPr lang="en-US" dirty="0" smtClean="0">
                <a:solidFill>
                  <a:srgbClr val="FF0000"/>
                </a:solidFill>
              </a:rPr>
              <a:t>Write the behavioral code of PFD in Verilog</a:t>
            </a:r>
          </a:p>
          <a:p>
            <a:pPr marL="342900" indent="-342900">
              <a:buFont typeface="+mj-lt"/>
              <a:buAutoNum type="arabicPeriod"/>
            </a:pPr>
            <a:r>
              <a:rPr lang="en-US" dirty="0" smtClean="0">
                <a:solidFill>
                  <a:srgbClr val="FF0000"/>
                </a:solidFill>
              </a:rPr>
              <a:t>Verify with simulations</a:t>
            </a:r>
          </a:p>
          <a:p>
            <a:pPr marL="342900" indent="-342900">
              <a:buFont typeface="+mj-lt"/>
              <a:buAutoNum type="arabicPeriod"/>
            </a:pPr>
            <a:r>
              <a:rPr lang="en-US" dirty="0" smtClean="0"/>
              <a:t>Generate Gate-level </a:t>
            </a:r>
            <a:r>
              <a:rPr lang="en-US" dirty="0" err="1" smtClean="0"/>
              <a:t>netlist</a:t>
            </a:r>
            <a:r>
              <a:rPr lang="en-US" dirty="0" smtClean="0"/>
              <a:t> in DC Shell</a:t>
            </a:r>
          </a:p>
          <a:p>
            <a:pPr marL="342900" indent="-342900">
              <a:buFont typeface="+mj-lt"/>
              <a:buAutoNum type="arabicPeriod"/>
            </a:pPr>
            <a:r>
              <a:rPr lang="en-US" dirty="0" smtClean="0"/>
              <a:t>Connect it to the 32nm Library files </a:t>
            </a:r>
          </a:p>
          <a:p>
            <a:pPr marL="342900" indent="-342900">
              <a:buFont typeface="+mj-lt"/>
              <a:buAutoNum type="arabicPeriod"/>
            </a:pPr>
            <a:r>
              <a:rPr lang="en-US" dirty="0" smtClean="0"/>
              <a:t>Simulation</a:t>
            </a:r>
          </a:p>
        </p:txBody>
      </p:sp>
      <p:pic>
        <p:nvPicPr>
          <p:cNvPr id="7"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r="20421"/>
          <a:stretch/>
        </p:blipFill>
        <p:spPr>
          <a:xfrm>
            <a:off x="0" y="5410200"/>
            <a:ext cx="9217152" cy="144780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2020428"/>
            <a:ext cx="3410341" cy="3050747"/>
          </a:xfrm>
          <a:prstGeom prst="rect">
            <a:avLst/>
          </a:prstGeom>
        </p:spPr>
      </p:pic>
      <p:cxnSp>
        <p:nvCxnSpPr>
          <p:cNvPr id="12" name="Straight Arrow Connector 11"/>
          <p:cNvCxnSpPr/>
          <p:nvPr/>
        </p:nvCxnSpPr>
        <p:spPr bwMode="auto">
          <a:xfrm>
            <a:off x="4495800" y="1598987"/>
            <a:ext cx="1066800" cy="534613"/>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129950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Outline</a:t>
            </a:r>
          </a:p>
        </p:txBody>
      </p:sp>
      <p:sp>
        <p:nvSpPr>
          <p:cNvPr id="5123" name="Content Placeholder 2"/>
          <p:cNvSpPr>
            <a:spLocks noGrp="1"/>
          </p:cNvSpPr>
          <p:nvPr>
            <p:ph idx="1"/>
          </p:nvPr>
        </p:nvSpPr>
        <p:spPr>
          <a:xfrm>
            <a:off x="0" y="990600"/>
            <a:ext cx="9144000" cy="5867400"/>
          </a:xfrm>
        </p:spPr>
        <p:txBody>
          <a:bodyPr/>
          <a:lstStyle/>
          <a:p>
            <a:r>
              <a:rPr lang="en-US" sz="2400" b="1" dirty="0" smtClean="0">
                <a:latin typeface="Times New Roman" pitchFamily="18" charset="0"/>
                <a:cs typeface="Times New Roman" pitchFamily="18" charset="0"/>
              </a:rPr>
              <a:t>Introduction</a:t>
            </a:r>
            <a:endParaRPr lang="en-US" b="1" dirty="0" smtClean="0">
              <a:latin typeface="Times New Roman" pitchFamily="18" charset="0"/>
              <a:cs typeface="Times New Roman" pitchFamily="18" charset="0"/>
            </a:endParaRPr>
          </a:p>
          <a:p>
            <a:pPr lvl="1">
              <a:buFont typeface="Arial" pitchFamily="34" charset="0"/>
              <a:buChar char="•"/>
            </a:pPr>
            <a:r>
              <a:rPr lang="en-US" sz="2200" dirty="0" smtClean="0">
                <a:latin typeface="Times New Roman" pitchFamily="18" charset="0"/>
                <a:cs typeface="Times New Roman" pitchFamily="18" charset="0"/>
              </a:rPr>
              <a:t>What does PFD do? Why PFD is crucial in PLL </a:t>
            </a:r>
          </a:p>
          <a:p>
            <a:pPr lvl="1">
              <a:buFont typeface="Arial" pitchFamily="34" charset="0"/>
              <a:buChar char="•"/>
            </a:pPr>
            <a:r>
              <a:rPr lang="en-US" sz="2400" b="1" dirty="0" smtClean="0">
                <a:latin typeface="Times New Roman" pitchFamily="18" charset="0"/>
                <a:cs typeface="Times New Roman" pitchFamily="18" charset="0"/>
              </a:rPr>
              <a:t>Background</a:t>
            </a:r>
          </a:p>
          <a:p>
            <a:pPr marL="736600" lvl="2"/>
            <a:r>
              <a:rPr lang="en-US" sz="2200" dirty="0" smtClean="0">
                <a:latin typeface="Times New Roman" pitchFamily="18" charset="0"/>
                <a:cs typeface="Times New Roman" pitchFamily="18" charset="0"/>
              </a:rPr>
              <a:t>Traditional DFF PFD</a:t>
            </a:r>
          </a:p>
          <a:p>
            <a:pPr marL="736600" lvl="2"/>
            <a:r>
              <a:rPr lang="en-US" sz="2200" dirty="0" smtClean="0">
                <a:latin typeface="Times New Roman" pitchFamily="18" charset="0"/>
                <a:cs typeface="Times New Roman" pitchFamily="18" charset="0"/>
              </a:rPr>
              <a:t>Modified PFD</a:t>
            </a:r>
            <a:endParaRPr lang="en-US" dirty="0" smtClean="0">
              <a:latin typeface="Times New Roman" pitchFamily="18" charset="0"/>
              <a:cs typeface="Times New Roman" pitchFamily="18" charset="0"/>
            </a:endParaRPr>
          </a:p>
          <a:p>
            <a:pPr marL="736600" lvl="2"/>
            <a:r>
              <a:rPr lang="en-US" b="1" dirty="0" smtClean="0">
                <a:latin typeface="Times New Roman" pitchFamily="18" charset="0"/>
                <a:cs typeface="Times New Roman" pitchFamily="18" charset="0"/>
              </a:rPr>
              <a:t>Implementation</a:t>
            </a:r>
          </a:p>
          <a:p>
            <a:pPr marL="736600" lvl="2"/>
            <a:r>
              <a:rPr lang="en-US" sz="2200" dirty="0" smtClean="0">
                <a:latin typeface="Times New Roman" pitchFamily="18" charset="0"/>
                <a:cs typeface="Times New Roman" pitchFamily="18" charset="0"/>
              </a:rPr>
              <a:t>Performance comparison between Traditional DFF PFD and Modified PFD</a:t>
            </a:r>
            <a:endParaRPr lang="en-US" dirty="0" smtClean="0">
              <a:latin typeface="Times New Roman" pitchFamily="18" charset="0"/>
              <a:cs typeface="Times New Roman" pitchFamily="18" charset="0"/>
            </a:endParaRPr>
          </a:p>
          <a:p>
            <a:pPr marL="800100" lvl="3" indent="-342900">
              <a:buFont typeface="Arial" pitchFamily="34" charset="0"/>
              <a:buChar char="•"/>
            </a:pPr>
            <a:r>
              <a:rPr lang="en-US" sz="2400" b="1" dirty="0" smtClean="0">
                <a:latin typeface="Times New Roman" pitchFamily="18" charset="0"/>
                <a:cs typeface="Times New Roman" pitchFamily="18" charset="0"/>
              </a:rPr>
              <a:t>Conclusion </a:t>
            </a:r>
          </a:p>
        </p:txBody>
      </p:sp>
    </p:spTree>
    <p:extLst>
      <p:ext uri="{BB962C8B-B14F-4D97-AF65-F5344CB8AC3E}">
        <p14:creationId xmlns:p14="http://schemas.microsoft.com/office/powerpoint/2010/main" val="958499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Synthesized PFD</a:t>
            </a:r>
            <a:endParaRPr lang="en-US" dirty="0"/>
          </a:p>
        </p:txBody>
      </p:sp>
      <p:sp>
        <p:nvSpPr>
          <p:cNvPr id="4" name="TextBox 3"/>
          <p:cNvSpPr txBox="1"/>
          <p:nvPr/>
        </p:nvSpPr>
        <p:spPr>
          <a:xfrm>
            <a:off x="152400" y="1281764"/>
            <a:ext cx="7620000" cy="1477328"/>
          </a:xfrm>
          <a:prstGeom prst="rect">
            <a:avLst/>
          </a:prstGeom>
          <a:noFill/>
        </p:spPr>
        <p:txBody>
          <a:bodyPr wrap="square" rtlCol="0">
            <a:spAutoFit/>
          </a:bodyPr>
          <a:lstStyle/>
          <a:p>
            <a:pPr marL="342900" indent="-342900">
              <a:buFont typeface="+mj-lt"/>
              <a:buAutoNum type="arabicPeriod"/>
            </a:pPr>
            <a:r>
              <a:rPr lang="en-US" dirty="0" smtClean="0"/>
              <a:t>Write the behavioral code of PFD in Verilog</a:t>
            </a:r>
          </a:p>
          <a:p>
            <a:pPr marL="342900" indent="-342900">
              <a:buFont typeface="+mj-lt"/>
              <a:buAutoNum type="arabicPeriod"/>
            </a:pPr>
            <a:r>
              <a:rPr lang="en-US" dirty="0" smtClean="0"/>
              <a:t>Verify with simulations</a:t>
            </a:r>
          </a:p>
          <a:p>
            <a:pPr marL="342900" indent="-342900">
              <a:buFont typeface="+mj-lt"/>
              <a:buAutoNum type="arabicPeriod"/>
            </a:pPr>
            <a:r>
              <a:rPr lang="en-US" dirty="0" smtClean="0">
                <a:solidFill>
                  <a:srgbClr val="FF0000"/>
                </a:solidFill>
              </a:rPr>
              <a:t>Generate Gate-level </a:t>
            </a:r>
            <a:r>
              <a:rPr lang="en-US" dirty="0" err="1" smtClean="0">
                <a:solidFill>
                  <a:srgbClr val="FF0000"/>
                </a:solidFill>
              </a:rPr>
              <a:t>netlist</a:t>
            </a:r>
            <a:r>
              <a:rPr lang="en-US" dirty="0" smtClean="0">
                <a:solidFill>
                  <a:srgbClr val="FF0000"/>
                </a:solidFill>
              </a:rPr>
              <a:t> in DC Shell</a:t>
            </a:r>
          </a:p>
          <a:p>
            <a:pPr marL="342900" indent="-342900">
              <a:buFont typeface="+mj-lt"/>
              <a:buAutoNum type="arabicPeriod"/>
            </a:pPr>
            <a:r>
              <a:rPr lang="en-US" dirty="0" smtClean="0">
                <a:solidFill>
                  <a:srgbClr val="FF0000"/>
                </a:solidFill>
              </a:rPr>
              <a:t>Connect it to the 32nm Library files </a:t>
            </a:r>
          </a:p>
          <a:p>
            <a:pPr marL="342900" indent="-342900">
              <a:buFont typeface="+mj-lt"/>
              <a:buAutoNum type="arabicPeriod"/>
            </a:pPr>
            <a:r>
              <a:rPr lang="en-US" dirty="0" smtClean="0">
                <a:solidFill>
                  <a:srgbClr val="FF0000"/>
                </a:solidFill>
              </a:rPr>
              <a:t>Simulation</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674" y="1913609"/>
            <a:ext cx="3655954" cy="4850232"/>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072208"/>
            <a:ext cx="4252762" cy="3666768"/>
          </a:xfrm>
          <a:prstGeom prst="rect">
            <a:avLst/>
          </a:prstGeom>
        </p:spPr>
      </p:pic>
      <p:cxnSp>
        <p:nvCxnSpPr>
          <p:cNvPr id="9" name="Straight Arrow Connector 8"/>
          <p:cNvCxnSpPr/>
          <p:nvPr/>
        </p:nvCxnSpPr>
        <p:spPr bwMode="auto">
          <a:xfrm>
            <a:off x="4405162" y="2133600"/>
            <a:ext cx="1005038" cy="35052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4142874" y="2290848"/>
            <a:ext cx="1419726" cy="26730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431917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sz="3200" dirty="0" smtClean="0"/>
              <a:t>Synthesized PFD and modified PFD comparison</a:t>
            </a:r>
            <a:endParaRPr lang="en-US" sz="3200" dirty="0"/>
          </a:p>
        </p:txBody>
      </p:sp>
      <p:sp>
        <p:nvSpPr>
          <p:cNvPr id="2" name="TextBox 1"/>
          <p:cNvSpPr txBox="1"/>
          <p:nvPr/>
        </p:nvSpPr>
        <p:spPr>
          <a:xfrm>
            <a:off x="457200" y="1379339"/>
            <a:ext cx="3839277" cy="738664"/>
          </a:xfrm>
          <a:prstGeom prst="rect">
            <a:avLst/>
          </a:prstGeom>
          <a:noFill/>
        </p:spPr>
        <p:txBody>
          <a:bodyPr wrap="square" rtlCol="0">
            <a:spAutoFit/>
          </a:bodyPr>
          <a:lstStyle/>
          <a:p>
            <a:pPr marL="285750" indent="-285750">
              <a:buFont typeface="Arial" pitchFamily="34" charset="0"/>
              <a:buChar char="•"/>
            </a:pPr>
            <a:r>
              <a:rPr lang="en-US" sz="1400" dirty="0" smtClean="0"/>
              <a:t>Sweep the frequency of one of the inputs from 80MHz to 120MHz, the other input frequency at 100MHz </a:t>
            </a:r>
            <a:endParaRPr lang="en-US" sz="1400"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6" y="2222004"/>
            <a:ext cx="4270025" cy="4572000"/>
          </a:xfrm>
          <a:prstGeom prst="rect">
            <a:avLst/>
          </a:prstGeom>
        </p:spPr>
      </p:pic>
      <p:sp>
        <p:nvSpPr>
          <p:cNvPr id="7" name="TextBox 6"/>
          <p:cNvSpPr txBox="1"/>
          <p:nvPr/>
        </p:nvSpPr>
        <p:spPr>
          <a:xfrm>
            <a:off x="3077277" y="3048000"/>
            <a:ext cx="1219200" cy="523220"/>
          </a:xfrm>
          <a:prstGeom prst="rect">
            <a:avLst/>
          </a:prstGeom>
          <a:noFill/>
        </p:spPr>
        <p:txBody>
          <a:bodyPr wrap="square" rtlCol="0">
            <a:spAutoFit/>
          </a:bodyPr>
          <a:lstStyle/>
          <a:p>
            <a:r>
              <a:rPr lang="en-US" sz="1400" b="1" dirty="0" smtClean="0"/>
              <a:t>Modified PFD</a:t>
            </a:r>
            <a:endParaRPr lang="en-US" sz="1400" b="1" dirty="0"/>
          </a:p>
        </p:txBody>
      </p:sp>
      <p:sp>
        <p:nvSpPr>
          <p:cNvPr id="12" name="TextBox 11"/>
          <p:cNvSpPr txBox="1"/>
          <p:nvPr/>
        </p:nvSpPr>
        <p:spPr>
          <a:xfrm>
            <a:off x="381000" y="3984784"/>
            <a:ext cx="1219200" cy="523220"/>
          </a:xfrm>
          <a:prstGeom prst="rect">
            <a:avLst/>
          </a:prstGeom>
          <a:noFill/>
        </p:spPr>
        <p:txBody>
          <a:bodyPr wrap="square" rtlCol="0">
            <a:spAutoFit/>
          </a:bodyPr>
          <a:lstStyle/>
          <a:p>
            <a:r>
              <a:rPr lang="en-US" sz="1400" b="1" dirty="0"/>
              <a:t>Synthesized</a:t>
            </a:r>
            <a:r>
              <a:rPr lang="en-US" sz="1400" dirty="0"/>
              <a:t> </a:t>
            </a:r>
            <a:r>
              <a:rPr lang="en-US" sz="1400" b="1" dirty="0" smtClean="0"/>
              <a:t>PFD</a:t>
            </a:r>
            <a:endParaRPr lang="en-US" sz="1400" b="1" dirty="0"/>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302669"/>
            <a:ext cx="4387249" cy="4491335"/>
          </a:xfrm>
          <a:prstGeom prst="rect">
            <a:avLst/>
          </a:prstGeom>
        </p:spPr>
      </p:pic>
      <p:sp>
        <p:nvSpPr>
          <p:cNvPr id="14" name="TextBox 13"/>
          <p:cNvSpPr txBox="1"/>
          <p:nvPr/>
        </p:nvSpPr>
        <p:spPr>
          <a:xfrm>
            <a:off x="5934777" y="2454689"/>
            <a:ext cx="1219200" cy="523220"/>
          </a:xfrm>
          <a:prstGeom prst="rect">
            <a:avLst/>
          </a:prstGeom>
          <a:noFill/>
        </p:spPr>
        <p:txBody>
          <a:bodyPr wrap="square" rtlCol="0">
            <a:spAutoFit/>
          </a:bodyPr>
          <a:lstStyle/>
          <a:p>
            <a:r>
              <a:rPr lang="en-US" sz="1400" b="1" dirty="0" smtClean="0"/>
              <a:t>Modified PFD</a:t>
            </a:r>
            <a:endParaRPr lang="en-US" sz="1400" b="1" dirty="0"/>
          </a:p>
        </p:txBody>
      </p:sp>
      <p:sp>
        <p:nvSpPr>
          <p:cNvPr id="15" name="TextBox 14"/>
          <p:cNvSpPr txBox="1"/>
          <p:nvPr/>
        </p:nvSpPr>
        <p:spPr>
          <a:xfrm>
            <a:off x="4688907" y="6070903"/>
            <a:ext cx="1219200" cy="523220"/>
          </a:xfrm>
          <a:prstGeom prst="rect">
            <a:avLst/>
          </a:prstGeom>
          <a:noFill/>
        </p:spPr>
        <p:txBody>
          <a:bodyPr wrap="square" rtlCol="0">
            <a:spAutoFit/>
          </a:bodyPr>
          <a:lstStyle/>
          <a:p>
            <a:r>
              <a:rPr lang="en-US" sz="1400" b="1" dirty="0"/>
              <a:t>Synthesized</a:t>
            </a:r>
            <a:r>
              <a:rPr lang="en-US" sz="1400" dirty="0"/>
              <a:t> </a:t>
            </a:r>
            <a:r>
              <a:rPr lang="en-US" sz="1400" b="1" dirty="0" smtClean="0"/>
              <a:t>PFD</a:t>
            </a:r>
            <a:endParaRPr lang="en-US" sz="1400" b="1" dirty="0"/>
          </a:p>
        </p:txBody>
      </p:sp>
      <p:sp>
        <p:nvSpPr>
          <p:cNvPr id="16" name="TextBox 15"/>
          <p:cNvSpPr txBox="1"/>
          <p:nvPr/>
        </p:nvSpPr>
        <p:spPr>
          <a:xfrm>
            <a:off x="4652812" y="1483340"/>
            <a:ext cx="3839277" cy="738664"/>
          </a:xfrm>
          <a:prstGeom prst="rect">
            <a:avLst/>
          </a:prstGeom>
          <a:noFill/>
        </p:spPr>
        <p:txBody>
          <a:bodyPr wrap="square" rtlCol="0">
            <a:spAutoFit/>
          </a:bodyPr>
          <a:lstStyle/>
          <a:p>
            <a:pPr marL="285750" indent="-285750">
              <a:buFont typeface="Arial" pitchFamily="34" charset="0"/>
              <a:buChar char="•"/>
            </a:pPr>
            <a:r>
              <a:rPr lang="en-US" sz="1400" dirty="0" smtClean="0"/>
              <a:t>Sweep the delay of one of the inputs from -5ns to +5ns, the other input at 0 delay at 100MHz </a:t>
            </a:r>
            <a:endParaRPr lang="en-US" sz="1400" dirty="0"/>
          </a:p>
        </p:txBody>
      </p:sp>
      <p:sp>
        <p:nvSpPr>
          <p:cNvPr id="22" name="TextBox 21"/>
          <p:cNvSpPr txBox="1"/>
          <p:nvPr/>
        </p:nvSpPr>
        <p:spPr>
          <a:xfrm>
            <a:off x="2314876" y="5728635"/>
            <a:ext cx="1219200" cy="307777"/>
          </a:xfrm>
          <a:prstGeom prst="rect">
            <a:avLst/>
          </a:prstGeom>
          <a:noFill/>
        </p:spPr>
        <p:txBody>
          <a:bodyPr wrap="square" rtlCol="0">
            <a:spAutoFit/>
          </a:bodyPr>
          <a:lstStyle/>
          <a:p>
            <a:r>
              <a:rPr lang="en-US" sz="1400" b="1" dirty="0" smtClean="0"/>
              <a:t>40MHz</a:t>
            </a:r>
            <a:endParaRPr lang="en-US" sz="1400" b="1" dirty="0"/>
          </a:p>
        </p:txBody>
      </p:sp>
      <p:sp>
        <p:nvSpPr>
          <p:cNvPr id="23" name="TextBox 22"/>
          <p:cNvSpPr txBox="1"/>
          <p:nvPr/>
        </p:nvSpPr>
        <p:spPr>
          <a:xfrm>
            <a:off x="2642135" y="6222220"/>
            <a:ext cx="1219200" cy="307777"/>
          </a:xfrm>
          <a:prstGeom prst="rect">
            <a:avLst/>
          </a:prstGeom>
          <a:noFill/>
        </p:spPr>
        <p:txBody>
          <a:bodyPr wrap="square" rtlCol="0">
            <a:spAutoFit/>
          </a:bodyPr>
          <a:lstStyle/>
          <a:p>
            <a:r>
              <a:rPr lang="en-US" sz="1400" b="1" dirty="0"/>
              <a:t>2</a:t>
            </a:r>
            <a:r>
              <a:rPr lang="en-US" sz="1400" b="1" dirty="0" smtClean="0"/>
              <a:t>3MHz</a:t>
            </a:r>
            <a:endParaRPr lang="en-US" sz="1400" b="1" dirty="0"/>
          </a:p>
        </p:txBody>
      </p:sp>
      <p:cxnSp>
        <p:nvCxnSpPr>
          <p:cNvPr id="24" name="Straight Arrow Connector 23"/>
          <p:cNvCxnSpPr/>
          <p:nvPr/>
        </p:nvCxnSpPr>
        <p:spPr bwMode="auto">
          <a:xfrm flipV="1">
            <a:off x="1500563" y="2671382"/>
            <a:ext cx="1986189" cy="3124200"/>
          </a:xfrm>
          <a:prstGeom prst="straightConnector1">
            <a:avLst/>
          </a:prstGeom>
          <a:solidFill>
            <a:schemeClr val="accent1"/>
          </a:solidFill>
          <a:ln w="34925" cap="flat" cmpd="sng" algn="ctr">
            <a:solidFill>
              <a:srgbClr val="7030A0"/>
            </a:solidFill>
            <a:prstDash val="solid"/>
            <a:round/>
            <a:headEnd type="none" w="med" len="med"/>
            <a:tailEnd type="triangle" w="med" len="med"/>
          </a:ln>
          <a:effectLst/>
        </p:spPr>
      </p:cxnSp>
      <p:cxnSp>
        <p:nvCxnSpPr>
          <p:cNvPr id="26" name="Straight Arrow Connector 25"/>
          <p:cNvCxnSpPr/>
          <p:nvPr/>
        </p:nvCxnSpPr>
        <p:spPr bwMode="auto">
          <a:xfrm flipV="1">
            <a:off x="1329577" y="2671382"/>
            <a:ext cx="927860" cy="2862590"/>
          </a:xfrm>
          <a:prstGeom prst="straightConnector1">
            <a:avLst/>
          </a:prstGeom>
          <a:solidFill>
            <a:schemeClr val="accent1"/>
          </a:solidFill>
          <a:ln w="34925" cap="flat" cmpd="sng" algn="ctr">
            <a:solidFill>
              <a:srgbClr val="0070C0"/>
            </a:solidFill>
            <a:prstDash val="solid"/>
            <a:round/>
            <a:headEnd type="none" w="med" len="med"/>
            <a:tailEnd type="triangle" w="med" len="med"/>
          </a:ln>
          <a:effectLst/>
        </p:spPr>
      </p:cxnSp>
      <p:cxnSp>
        <p:nvCxnSpPr>
          <p:cNvPr id="32" name="Straight Arrow Connector 31"/>
          <p:cNvCxnSpPr/>
          <p:nvPr/>
        </p:nvCxnSpPr>
        <p:spPr bwMode="auto">
          <a:xfrm flipV="1">
            <a:off x="2302668" y="2402072"/>
            <a:ext cx="28450" cy="4227328"/>
          </a:xfrm>
          <a:prstGeom prst="straightConnector1">
            <a:avLst/>
          </a:prstGeom>
          <a:solidFill>
            <a:schemeClr val="accent1"/>
          </a:solidFill>
          <a:ln w="22225" cap="flat" cmpd="sng" algn="ctr">
            <a:solidFill>
              <a:schemeClr val="tx1"/>
            </a:solidFill>
            <a:prstDash val="solid"/>
            <a:round/>
            <a:headEnd type="none" w="med" len="med"/>
            <a:tailEnd type="triangle" w="med" len="med"/>
          </a:ln>
          <a:effectLst/>
        </p:spPr>
      </p:cxnSp>
      <p:cxnSp>
        <p:nvCxnSpPr>
          <p:cNvPr id="17" name="Straight Arrow Connector 16"/>
          <p:cNvCxnSpPr/>
          <p:nvPr/>
        </p:nvCxnSpPr>
        <p:spPr bwMode="auto">
          <a:xfrm>
            <a:off x="1447800" y="6390620"/>
            <a:ext cx="1219200" cy="0"/>
          </a:xfrm>
          <a:prstGeom prst="straightConnector1">
            <a:avLst/>
          </a:prstGeom>
          <a:solidFill>
            <a:schemeClr val="accent1"/>
          </a:solidFill>
          <a:ln w="57150" cap="flat" cmpd="sng" algn="ctr">
            <a:solidFill>
              <a:srgbClr val="0070C0"/>
            </a:solidFill>
            <a:prstDash val="solid"/>
            <a:round/>
            <a:headEnd type="triangle" w="med" len="med"/>
            <a:tailEnd type="triangle" w="med" len="med"/>
          </a:ln>
          <a:effectLst/>
        </p:spPr>
      </p:cxnSp>
      <p:cxnSp>
        <p:nvCxnSpPr>
          <p:cNvPr id="20" name="Straight Arrow Connector 19"/>
          <p:cNvCxnSpPr/>
          <p:nvPr/>
        </p:nvCxnSpPr>
        <p:spPr bwMode="auto">
          <a:xfrm>
            <a:off x="1447800" y="6146102"/>
            <a:ext cx="1719714" cy="0"/>
          </a:xfrm>
          <a:prstGeom prst="straightConnector1">
            <a:avLst/>
          </a:prstGeom>
          <a:solidFill>
            <a:schemeClr val="accent1"/>
          </a:solidFill>
          <a:ln w="57150" cap="flat" cmpd="sng" algn="ctr">
            <a:solidFill>
              <a:srgbClr val="7030A0"/>
            </a:solidFill>
            <a:prstDash val="solid"/>
            <a:round/>
            <a:headEnd type="triangle" w="med" len="med"/>
            <a:tailEnd type="triangle" w="med" len="med"/>
          </a:ln>
          <a:effectLst/>
        </p:spPr>
      </p:cxnSp>
      <p:cxnSp>
        <p:nvCxnSpPr>
          <p:cNvPr id="37" name="Straight Arrow Connector 36"/>
          <p:cNvCxnSpPr/>
          <p:nvPr/>
        </p:nvCxnSpPr>
        <p:spPr bwMode="auto">
          <a:xfrm flipV="1">
            <a:off x="6765824" y="2438400"/>
            <a:ext cx="28450" cy="4227328"/>
          </a:xfrm>
          <a:prstGeom prst="straightConnector1">
            <a:avLst/>
          </a:prstGeom>
          <a:solidFill>
            <a:schemeClr val="accent1"/>
          </a:solidFill>
          <a:ln w="2222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203339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lang="en-US" altLang="en-US" dirty="0" smtClean="0">
                <a:ea typeface="MS PGothic" pitchFamily="34" charset="-128"/>
              </a:rPr>
              <a:t>C</a:t>
            </a:r>
            <a:r>
              <a:rPr altLang="en-US" dirty="0" smtClean="0">
                <a:ea typeface="MS PGothic" pitchFamily="34" charset="-128"/>
              </a:rPr>
              <a:t>onclusion </a:t>
            </a:r>
          </a:p>
        </p:txBody>
      </p:sp>
      <p:graphicFrame>
        <p:nvGraphicFramePr>
          <p:cNvPr id="4" name="Table 3"/>
          <p:cNvGraphicFramePr>
            <a:graphicFrameLocks noGrp="1"/>
          </p:cNvGraphicFramePr>
          <p:nvPr>
            <p:extLst>
              <p:ext uri="{D42A27DB-BD31-4B8C-83A1-F6EECF244321}">
                <p14:modId xmlns:p14="http://schemas.microsoft.com/office/powerpoint/2010/main" val="409299190"/>
              </p:ext>
            </p:extLst>
          </p:nvPr>
        </p:nvGraphicFramePr>
        <p:xfrm>
          <a:off x="381000" y="3505200"/>
          <a:ext cx="8382000" cy="3058088"/>
        </p:xfrm>
        <a:graphic>
          <a:graphicData uri="http://schemas.openxmlformats.org/drawingml/2006/table">
            <a:tbl>
              <a:tblPr firstRow="1" bandRow="1">
                <a:tableStyleId>{08FB837D-C827-4EFA-A057-4D05807E0F7C}</a:tableStyleId>
              </a:tblPr>
              <a:tblGrid>
                <a:gridCol w="1047750"/>
                <a:gridCol w="1047750"/>
                <a:gridCol w="1047750"/>
                <a:gridCol w="1047750"/>
                <a:gridCol w="1047750"/>
                <a:gridCol w="1162050"/>
                <a:gridCol w="933450"/>
                <a:gridCol w="1047750"/>
              </a:tblGrid>
              <a:tr h="1229288">
                <a:tc>
                  <a:txBody>
                    <a:bodyPr/>
                    <a:lstStyle/>
                    <a:p>
                      <a:endParaRPr lang="en-US" dirty="0"/>
                    </a:p>
                  </a:txBody>
                  <a:tcPr/>
                </a:tc>
                <a:tc>
                  <a:txBody>
                    <a:bodyPr/>
                    <a:lstStyle/>
                    <a:p>
                      <a:r>
                        <a:rPr lang="en-US" sz="1400" dirty="0" smtClean="0"/>
                        <a:t>Switching power (</a:t>
                      </a:r>
                      <a:r>
                        <a:rPr lang="en-US" sz="1400" dirty="0" err="1" smtClean="0"/>
                        <a:t>nW</a:t>
                      </a:r>
                      <a:r>
                        <a:rPr lang="en-US" sz="1400" dirty="0" smtClean="0"/>
                        <a:t>)</a:t>
                      </a:r>
                      <a:endParaRPr lang="en-US" sz="1400" dirty="0"/>
                    </a:p>
                  </a:txBody>
                  <a:tcPr/>
                </a:tc>
                <a:tc>
                  <a:txBody>
                    <a:bodyPr/>
                    <a:lstStyle/>
                    <a:p>
                      <a:r>
                        <a:rPr lang="en-US" sz="1400" dirty="0" smtClean="0"/>
                        <a:t>Leakage power (</a:t>
                      </a:r>
                      <a:r>
                        <a:rPr lang="en-US" sz="1400" dirty="0" err="1" smtClean="0"/>
                        <a:t>nW</a:t>
                      </a:r>
                      <a:r>
                        <a:rPr lang="en-US" sz="1400" dirty="0" smtClean="0"/>
                        <a:t>)</a:t>
                      </a:r>
                      <a:endParaRPr lang="en-US" sz="1400" dirty="0"/>
                    </a:p>
                  </a:txBody>
                  <a:tcPr/>
                </a:tc>
                <a:tc>
                  <a:txBody>
                    <a:bodyPr/>
                    <a:lstStyle/>
                    <a:p>
                      <a:r>
                        <a:rPr lang="en-US" sz="1400" dirty="0" smtClean="0"/>
                        <a:t>peak-to-peak </a:t>
                      </a:r>
                      <a:r>
                        <a:rPr lang="en-US" sz="1400" dirty="0" smtClean="0"/>
                        <a:t>output (V</a:t>
                      </a:r>
                      <a:r>
                        <a:rPr lang="en-US" sz="1400" dirty="0" smtClean="0"/>
                        <a:t>)</a:t>
                      </a:r>
                      <a:endParaRPr lang="en-US" sz="1400" dirty="0"/>
                    </a:p>
                  </a:txBody>
                  <a:tcPr/>
                </a:tc>
                <a:tc>
                  <a:txBody>
                    <a:bodyPr/>
                    <a:lstStyle/>
                    <a:p>
                      <a:r>
                        <a:rPr lang="en-US" sz="1400" dirty="0" smtClean="0"/>
                        <a:t>Offset output voltage (V)</a:t>
                      </a:r>
                      <a:endParaRPr lang="en-US" sz="1400" dirty="0"/>
                    </a:p>
                  </a:txBody>
                  <a:tcPr/>
                </a:tc>
                <a:tc>
                  <a:txBody>
                    <a:bodyPr/>
                    <a:lstStyle/>
                    <a:p>
                      <a:r>
                        <a:rPr lang="en-US" sz="1400" dirty="0" smtClean="0"/>
                        <a:t>Bandwidth</a:t>
                      </a:r>
                    </a:p>
                    <a:p>
                      <a:r>
                        <a:rPr lang="en-US" sz="1400" dirty="0" smtClean="0"/>
                        <a:t>(Hz)</a:t>
                      </a:r>
                      <a:endParaRPr lang="en-US" sz="1400" dirty="0"/>
                    </a:p>
                  </a:txBody>
                  <a:tcPr/>
                </a:tc>
                <a:tc>
                  <a:txBody>
                    <a:bodyPr/>
                    <a:lstStyle/>
                    <a:p>
                      <a:r>
                        <a:rPr lang="en-US" sz="1400" dirty="0" smtClean="0"/>
                        <a:t>Area</a:t>
                      </a:r>
                      <a:endParaRPr lang="en-US" sz="1400" dirty="0"/>
                    </a:p>
                  </a:txBody>
                  <a:tcPr/>
                </a:tc>
                <a:tc>
                  <a:txBody>
                    <a:bodyPr/>
                    <a:lstStyle/>
                    <a:p>
                      <a:r>
                        <a:rPr lang="en-US" sz="1400" dirty="0" smtClean="0"/>
                        <a:t>Linearity</a:t>
                      </a:r>
                      <a:r>
                        <a:rPr lang="en-US" sz="1400" baseline="0" dirty="0" smtClean="0"/>
                        <a:t> (dv/</a:t>
                      </a:r>
                      <a:r>
                        <a:rPr lang="en-US" sz="1400" baseline="0" dirty="0" err="1" smtClean="0"/>
                        <a:t>dphi</a:t>
                      </a:r>
                      <a:r>
                        <a:rPr lang="en-US" sz="1400" baseline="0" dirty="0" smtClean="0"/>
                        <a:t>)</a:t>
                      </a:r>
                      <a:endParaRPr lang="en-US" sz="1400" dirty="0"/>
                    </a:p>
                  </a:txBody>
                  <a:tcPr/>
                </a:tc>
              </a:tr>
              <a:tr h="904312">
                <a:tc>
                  <a:txBody>
                    <a:bodyPr/>
                    <a:lstStyle/>
                    <a:p>
                      <a:r>
                        <a:rPr lang="en-US" b="1" dirty="0" smtClean="0"/>
                        <a:t>Modified</a:t>
                      </a:r>
                      <a:r>
                        <a:rPr lang="en-US" b="1" baseline="0" dirty="0" smtClean="0"/>
                        <a:t> PFD</a:t>
                      </a:r>
                      <a:endParaRPr lang="en-US" b="1" dirty="0"/>
                    </a:p>
                  </a:txBody>
                  <a:tcPr/>
                </a:tc>
                <a:tc>
                  <a:txBody>
                    <a:bodyPr/>
                    <a:lstStyle/>
                    <a:p>
                      <a:r>
                        <a:rPr lang="en-US" b="1" dirty="0" smtClean="0"/>
                        <a:t>1545.7e3</a:t>
                      </a:r>
                      <a:endParaRPr lang="en-US" b="1" dirty="0"/>
                    </a:p>
                  </a:txBody>
                  <a:tcPr/>
                </a:tc>
                <a:tc>
                  <a:txBody>
                    <a:bodyPr/>
                    <a:lstStyle/>
                    <a:p>
                      <a:r>
                        <a:rPr lang="en-US" b="1" dirty="0" smtClean="0"/>
                        <a:t>329e3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0.46</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t>
                      </a:r>
                      <a:r>
                        <a:rPr lang="en-US" b="1" dirty="0" err="1" smtClean="0"/>
                        <a:t>vdd</a:t>
                      </a:r>
                      <a:r>
                        <a:rPr lang="en-US" b="1" dirty="0" smtClean="0"/>
                        <a:t>/2</a:t>
                      </a:r>
                    </a:p>
                    <a:p>
                      <a:endParaRPr lang="en-US" b="1" dirty="0"/>
                    </a:p>
                  </a:txBody>
                  <a:tcPr/>
                </a:tc>
                <a:tc>
                  <a:txBody>
                    <a:bodyPr/>
                    <a:lstStyle/>
                    <a:p>
                      <a:r>
                        <a:rPr lang="en-US" b="1" dirty="0" smtClean="0"/>
                        <a:t>~0.4</a:t>
                      </a:r>
                      <a:endParaRPr lang="en-US" b="1" dirty="0"/>
                    </a:p>
                  </a:txBody>
                  <a:tcPr/>
                </a:tc>
                <a:tc>
                  <a:txBody>
                    <a:bodyPr/>
                    <a:lstStyle/>
                    <a:p>
                      <a:r>
                        <a:rPr lang="en-US" b="1" dirty="0" smtClean="0"/>
                        <a:t>40MHz</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3040</a:t>
                      </a:r>
                    </a:p>
                    <a:p>
                      <a:endParaRPr lang="en-US" b="1" dirty="0"/>
                    </a:p>
                  </a:txBody>
                  <a:tcPr/>
                </a:tc>
                <a:tc>
                  <a:txBody>
                    <a:bodyPr/>
                    <a:lstStyle/>
                    <a:p>
                      <a:r>
                        <a:rPr lang="en-US" b="1" dirty="0" smtClean="0"/>
                        <a:t>0.84</a:t>
                      </a:r>
                      <a:endParaRPr lang="en-US" b="1" dirty="0"/>
                    </a:p>
                  </a:txBody>
                  <a:tcPr/>
                </a:tc>
              </a:tr>
              <a:tr h="904312">
                <a:tc>
                  <a:txBody>
                    <a:bodyPr/>
                    <a:lstStyle/>
                    <a:p>
                      <a:r>
                        <a:rPr lang="en-US" b="1" dirty="0" smtClean="0"/>
                        <a:t>Synthesized</a:t>
                      </a:r>
                      <a:r>
                        <a:rPr lang="en-US" b="1" baseline="0" dirty="0" smtClean="0"/>
                        <a:t> PFD</a:t>
                      </a:r>
                      <a:endParaRPr lang="en-US" b="1" dirty="0"/>
                    </a:p>
                  </a:txBody>
                  <a:tcPr/>
                </a:tc>
                <a:tc>
                  <a:txBody>
                    <a:bodyPr/>
                    <a:lstStyle/>
                    <a:p>
                      <a:r>
                        <a:rPr lang="en-US" b="1" dirty="0" smtClean="0"/>
                        <a:t>3.7227</a:t>
                      </a:r>
                      <a:endParaRPr lang="en-US" b="1" dirty="0"/>
                    </a:p>
                  </a:txBody>
                  <a:tcPr/>
                </a:tc>
                <a:tc>
                  <a:txBody>
                    <a:bodyPr/>
                    <a:lstStyle/>
                    <a:p>
                      <a:r>
                        <a:rPr lang="en-US" b="1" dirty="0" smtClean="0"/>
                        <a:t>4464.1</a:t>
                      </a:r>
                      <a:endParaRPr lang="en-US" b="1" dirty="0"/>
                    </a:p>
                  </a:txBody>
                  <a:tcPr/>
                </a:tc>
                <a:tc>
                  <a:txBody>
                    <a:bodyPr/>
                    <a:lstStyle/>
                    <a:p>
                      <a:r>
                        <a:rPr lang="en-US" b="1" dirty="0" smtClean="0"/>
                        <a:t>0.4 </a:t>
                      </a:r>
                      <a:endParaRPr lang="en-US" b="1" dirty="0"/>
                    </a:p>
                  </a:txBody>
                  <a:tcPr/>
                </a:tc>
                <a:tc>
                  <a:txBody>
                    <a:bodyPr/>
                    <a:lstStyle/>
                    <a:p>
                      <a:r>
                        <a:rPr lang="en-US" b="1" dirty="0" smtClean="0"/>
                        <a:t>~0.3</a:t>
                      </a:r>
                      <a:endParaRPr lang="en-US" b="1" dirty="0"/>
                    </a:p>
                  </a:txBody>
                  <a:tcPr/>
                </a:tc>
                <a:tc>
                  <a:txBody>
                    <a:bodyPr/>
                    <a:lstStyle/>
                    <a:p>
                      <a:r>
                        <a:rPr lang="en-US" b="1" dirty="0" smtClean="0"/>
                        <a:t>23MHz</a:t>
                      </a:r>
                      <a:endParaRPr lang="en-US" b="1" dirty="0"/>
                    </a:p>
                  </a:txBody>
                  <a:tcPr/>
                </a:tc>
                <a:tc>
                  <a:txBody>
                    <a:bodyPr/>
                    <a:lstStyle/>
                    <a:p>
                      <a:r>
                        <a:rPr lang="en-US" b="1" dirty="0" smtClean="0"/>
                        <a:t>2400</a:t>
                      </a:r>
                      <a:endParaRPr lang="en-US" b="1" dirty="0"/>
                    </a:p>
                  </a:txBody>
                  <a:tcPr/>
                </a:tc>
                <a:tc>
                  <a:txBody>
                    <a:bodyPr/>
                    <a:lstStyle/>
                    <a:p>
                      <a:r>
                        <a:rPr lang="en-US" b="1" dirty="0" smtClean="0"/>
                        <a:t>0.0173</a:t>
                      </a:r>
                      <a:endParaRPr lang="en-US" b="1" dirty="0"/>
                    </a:p>
                  </a:txBody>
                  <a:tcPr/>
                </a:tc>
              </a:tr>
            </a:tbl>
          </a:graphicData>
        </a:graphic>
      </p:graphicFrame>
      <p:sp>
        <p:nvSpPr>
          <p:cNvPr id="5" name="TextBox 4"/>
          <p:cNvSpPr txBox="1"/>
          <p:nvPr/>
        </p:nvSpPr>
        <p:spPr>
          <a:xfrm>
            <a:off x="427522" y="1143000"/>
            <a:ext cx="6659078" cy="2031325"/>
          </a:xfrm>
          <a:prstGeom prst="rect">
            <a:avLst/>
          </a:prstGeom>
          <a:noFill/>
        </p:spPr>
        <p:txBody>
          <a:bodyPr wrap="square" rtlCol="0">
            <a:spAutoFit/>
          </a:bodyPr>
          <a:lstStyle/>
          <a:p>
            <a:pPr marL="285750" indent="-285750">
              <a:buFont typeface="Arial" pitchFamily="34" charset="0"/>
              <a:buChar char="•"/>
            </a:pPr>
            <a:r>
              <a:rPr lang="en-US" sz="1400" dirty="0" smtClean="0"/>
              <a:t>Modified PFD performs better in terms of bandwidth, linearity and output peak-to-peak value, but burns more power.</a:t>
            </a:r>
          </a:p>
          <a:p>
            <a:pPr marL="285750" indent="-285750">
              <a:buFont typeface="Arial" pitchFamily="34" charset="0"/>
              <a:buChar char="•"/>
            </a:pPr>
            <a:r>
              <a:rPr lang="en-US" sz="1400" dirty="0" smtClean="0"/>
              <a:t>Synthesized PDF has much lower switching and leakage power; and area but has poor linearity ratio and operating bandwidth. It has better power because the synthesizer optimizes the design in terms of power and area optimization as long the design satisfies the design constraints; like slack time in timing analysis, pulse there are a lot of optimization commands are applied to minimize the power and area.</a:t>
            </a:r>
          </a:p>
          <a:p>
            <a:pPr marL="285750" indent="-285750">
              <a:buFont typeface="Arial" pitchFamily="34" charset="0"/>
              <a:buChar char="•"/>
            </a:pPr>
            <a:endParaRPr lang="en-US" sz="1400" dirty="0"/>
          </a:p>
        </p:txBody>
      </p:sp>
    </p:spTree>
    <p:extLst>
      <p:ext uri="{BB962C8B-B14F-4D97-AF65-F5344CB8AC3E}">
        <p14:creationId xmlns:p14="http://schemas.microsoft.com/office/powerpoint/2010/main" val="2656388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409813"/>
            <a:ext cx="47244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5292351" y="3250525"/>
            <a:ext cx="3700168" cy="3001779"/>
            <a:chOff x="4648200" y="1671484"/>
            <a:chExt cx="3886200" cy="3158082"/>
          </a:xfrm>
        </p:grpSpPr>
        <p:pic>
          <p:nvPicPr>
            <p:cNvPr id="2052" name="Picture 4" descr="http://m.eet.com/media/1055786/mingliang-fig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671484"/>
              <a:ext cx="3727205" cy="31580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94649" y="2558534"/>
              <a:ext cx="415551" cy="369332"/>
            </a:xfrm>
            <a:prstGeom prst="rect">
              <a:avLst/>
            </a:prstGeom>
            <a:solidFill>
              <a:schemeClr val="bg1"/>
            </a:solidFill>
            <a:ln>
              <a:solidFill>
                <a:schemeClr val="bg1"/>
              </a:solidFill>
            </a:ln>
          </p:spPr>
          <p:txBody>
            <a:bodyPr wrap="square" rtlCol="0">
              <a:spAutoFit/>
            </a:bodyPr>
            <a:lstStyle/>
            <a:p>
              <a:r>
                <a:rPr lang="en-US" dirty="0" smtClean="0"/>
                <a:t>a</a:t>
              </a:r>
              <a:endParaRPr lang="en-US" dirty="0"/>
            </a:p>
          </p:txBody>
        </p:sp>
        <p:sp>
          <p:nvSpPr>
            <p:cNvPr id="12" name="TextBox 11"/>
            <p:cNvSpPr txBox="1"/>
            <p:nvPr/>
          </p:nvSpPr>
          <p:spPr>
            <a:xfrm>
              <a:off x="4994648" y="4126468"/>
              <a:ext cx="415551" cy="369332"/>
            </a:xfrm>
            <a:prstGeom prst="rect">
              <a:avLst/>
            </a:prstGeom>
            <a:solidFill>
              <a:schemeClr val="bg1"/>
            </a:solidFill>
            <a:ln>
              <a:solidFill>
                <a:schemeClr val="bg1"/>
              </a:solidFill>
            </a:ln>
          </p:spPr>
          <p:txBody>
            <a:bodyPr wrap="square" rtlCol="0">
              <a:spAutoFit/>
            </a:bodyPr>
            <a:lstStyle/>
            <a:p>
              <a:r>
                <a:rPr lang="en-US" dirty="0" smtClean="0"/>
                <a:t>b</a:t>
              </a:r>
              <a:endParaRPr lang="en-US" dirty="0"/>
            </a:p>
          </p:txBody>
        </p:sp>
        <p:sp>
          <p:nvSpPr>
            <p:cNvPr id="13" name="TextBox 12"/>
            <p:cNvSpPr txBox="1"/>
            <p:nvPr/>
          </p:nvSpPr>
          <p:spPr>
            <a:xfrm>
              <a:off x="7966449" y="2069068"/>
              <a:ext cx="567951" cy="369332"/>
            </a:xfrm>
            <a:prstGeom prst="rect">
              <a:avLst/>
            </a:prstGeom>
            <a:solidFill>
              <a:schemeClr val="bg1"/>
            </a:solidFill>
            <a:ln>
              <a:solidFill>
                <a:schemeClr val="bg1"/>
              </a:solidFill>
            </a:ln>
          </p:spPr>
          <p:txBody>
            <a:bodyPr wrap="square" rtlCol="0">
              <a:spAutoFit/>
            </a:bodyPr>
            <a:lstStyle/>
            <a:p>
              <a:r>
                <a:rPr lang="en-US" dirty="0" err="1" smtClean="0"/>
                <a:t>Qa</a:t>
              </a:r>
              <a:endParaRPr lang="en-US" dirty="0"/>
            </a:p>
          </p:txBody>
        </p:sp>
        <p:sp>
          <p:nvSpPr>
            <p:cNvPr id="14" name="TextBox 13"/>
            <p:cNvSpPr txBox="1"/>
            <p:nvPr/>
          </p:nvSpPr>
          <p:spPr>
            <a:xfrm>
              <a:off x="7966449" y="3821668"/>
              <a:ext cx="567951" cy="369332"/>
            </a:xfrm>
            <a:prstGeom prst="rect">
              <a:avLst/>
            </a:prstGeom>
            <a:solidFill>
              <a:schemeClr val="bg1"/>
            </a:solidFill>
            <a:ln>
              <a:solidFill>
                <a:schemeClr val="bg1"/>
              </a:solidFill>
            </a:ln>
          </p:spPr>
          <p:txBody>
            <a:bodyPr wrap="square" rtlCol="0">
              <a:spAutoFit/>
            </a:bodyPr>
            <a:lstStyle/>
            <a:p>
              <a:r>
                <a:rPr lang="en-US" dirty="0" err="1" smtClean="0"/>
                <a:t>Qb</a:t>
              </a:r>
              <a:endParaRPr lang="en-US" dirty="0"/>
            </a:p>
          </p:txBody>
        </p:sp>
      </p:grpSp>
      <p:pic>
        <p:nvPicPr>
          <p:cNvPr id="6146" name="Picture 4" descr="sfsu-logo.png"/>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Introduction</a:t>
            </a:r>
          </a:p>
        </p:txBody>
      </p:sp>
      <p:sp>
        <p:nvSpPr>
          <p:cNvPr id="5" name="TextBox 4"/>
          <p:cNvSpPr txBox="1"/>
          <p:nvPr/>
        </p:nvSpPr>
        <p:spPr>
          <a:xfrm>
            <a:off x="533400" y="1219200"/>
            <a:ext cx="8229600" cy="2031325"/>
          </a:xfrm>
          <a:prstGeom prst="rect">
            <a:avLst/>
          </a:prstGeom>
          <a:noFill/>
        </p:spPr>
        <p:txBody>
          <a:bodyPr wrap="square" rtlCol="0">
            <a:spAutoFit/>
          </a:bodyPr>
          <a:lstStyle/>
          <a:p>
            <a:r>
              <a:rPr lang="en-US" dirty="0" smtClean="0"/>
              <a:t>What it does?</a:t>
            </a:r>
          </a:p>
          <a:p>
            <a:r>
              <a:rPr lang="en-US" dirty="0" smtClean="0"/>
              <a:t>Requirement:</a:t>
            </a:r>
          </a:p>
          <a:p>
            <a:pPr marL="285750" indent="-285750">
              <a:buFont typeface="Arial" pitchFamily="34" charset="0"/>
              <a:buChar char="•"/>
            </a:pPr>
            <a:r>
              <a:rPr lang="en-US" dirty="0" smtClean="0"/>
              <a:t>High sensitivity</a:t>
            </a:r>
          </a:p>
          <a:p>
            <a:pPr marL="285750" indent="-285750">
              <a:buFont typeface="Arial" pitchFamily="34" charset="0"/>
              <a:buChar char="•"/>
            </a:pPr>
            <a:r>
              <a:rPr lang="en-US" dirty="0" smtClean="0"/>
              <a:t>Moderate frequency of operation</a:t>
            </a:r>
          </a:p>
          <a:p>
            <a:r>
              <a:rPr lang="en-US" dirty="0" smtClean="0"/>
              <a:t>Challenges:</a:t>
            </a:r>
          </a:p>
          <a:p>
            <a:pPr marL="285750" indent="-285750">
              <a:buFont typeface="Arial" pitchFamily="34" charset="0"/>
              <a:buChar char="•"/>
            </a:pPr>
            <a:r>
              <a:rPr lang="en-US" dirty="0" smtClean="0"/>
              <a:t>Linearity of PFD</a:t>
            </a:r>
          </a:p>
          <a:p>
            <a:pPr marL="285750" indent="-285750">
              <a:buFont typeface="Arial" pitchFamily="34" charset="0"/>
              <a:buChar char="•"/>
            </a:pPr>
            <a:r>
              <a:rPr lang="en-US" dirty="0" smtClean="0"/>
              <a:t>Gain of PFD</a:t>
            </a:r>
            <a:endParaRPr lang="en-US" dirty="0"/>
          </a:p>
        </p:txBody>
      </p:sp>
      <p:pic>
        <p:nvPicPr>
          <p:cNvPr id="2057"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12" t="26667" r="47125" b="28611"/>
          <a:stretch/>
        </p:blipFill>
        <p:spPr bwMode="auto">
          <a:xfrm>
            <a:off x="165100" y="3535744"/>
            <a:ext cx="5277636" cy="193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905000" y="5638800"/>
            <a:ext cx="2057400" cy="369332"/>
          </a:xfrm>
          <a:prstGeom prst="rect">
            <a:avLst/>
          </a:prstGeom>
          <a:noFill/>
        </p:spPr>
        <p:txBody>
          <a:bodyPr wrap="square" rtlCol="0">
            <a:spAutoFit/>
          </a:bodyPr>
          <a:lstStyle/>
          <a:p>
            <a:r>
              <a:rPr lang="en-US" b="1" dirty="0" smtClean="0"/>
              <a:t>Modified PFD</a:t>
            </a:r>
            <a:endParaRPr lang="en-US" b="1" dirty="0"/>
          </a:p>
        </p:txBody>
      </p:sp>
      <p:sp>
        <p:nvSpPr>
          <p:cNvPr id="23" name="TextBox 22"/>
          <p:cNvSpPr txBox="1"/>
          <p:nvPr/>
        </p:nvSpPr>
        <p:spPr>
          <a:xfrm>
            <a:off x="6394356" y="6223942"/>
            <a:ext cx="2057400" cy="369332"/>
          </a:xfrm>
          <a:prstGeom prst="rect">
            <a:avLst/>
          </a:prstGeom>
          <a:noFill/>
        </p:spPr>
        <p:txBody>
          <a:bodyPr wrap="square" rtlCol="0">
            <a:spAutoFit/>
          </a:bodyPr>
          <a:lstStyle/>
          <a:p>
            <a:r>
              <a:rPr lang="en-US" b="1" dirty="0" smtClean="0"/>
              <a:t>Traditional PFD</a:t>
            </a:r>
            <a:endParaRPr lang="en-US" b="1" dirty="0"/>
          </a:p>
        </p:txBody>
      </p:sp>
      <p:sp>
        <p:nvSpPr>
          <p:cNvPr id="3" name="TextBox 2"/>
          <p:cNvSpPr txBox="1"/>
          <p:nvPr/>
        </p:nvSpPr>
        <p:spPr>
          <a:xfrm>
            <a:off x="762000" y="6408608"/>
            <a:ext cx="3810000" cy="307777"/>
          </a:xfrm>
          <a:prstGeom prst="rect">
            <a:avLst/>
          </a:prstGeom>
          <a:noFill/>
        </p:spPr>
        <p:txBody>
          <a:bodyPr wrap="square" rtlCol="0">
            <a:spAutoFit/>
          </a:bodyPr>
          <a:lstStyle/>
          <a:p>
            <a:r>
              <a:rPr lang="en-US" sz="1400" dirty="0" smtClean="0"/>
              <a:t>[B. H. Park, P. E.  Allen, IEEE, 1998]</a:t>
            </a:r>
            <a:endParaRPr lang="en-US" sz="1400" dirty="0"/>
          </a:p>
        </p:txBody>
      </p:sp>
    </p:spTree>
    <p:extLst>
      <p:ext uri="{BB962C8B-B14F-4D97-AF65-F5344CB8AC3E}">
        <p14:creationId xmlns:p14="http://schemas.microsoft.com/office/powerpoint/2010/main" val="641385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410200" y="655821"/>
            <a:ext cx="3700168" cy="3001779"/>
            <a:chOff x="4648200" y="1671484"/>
            <a:chExt cx="3886200" cy="3158082"/>
          </a:xfrm>
        </p:grpSpPr>
        <p:pic>
          <p:nvPicPr>
            <p:cNvPr id="2052" name="Picture 4" descr="http://m.eet.com/media/1055786/mingliang-fig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71484"/>
              <a:ext cx="3727205" cy="31580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94649" y="2558534"/>
              <a:ext cx="415551" cy="369332"/>
            </a:xfrm>
            <a:prstGeom prst="rect">
              <a:avLst/>
            </a:prstGeom>
            <a:solidFill>
              <a:schemeClr val="bg1"/>
            </a:solidFill>
            <a:ln>
              <a:solidFill>
                <a:schemeClr val="bg1"/>
              </a:solidFill>
            </a:ln>
          </p:spPr>
          <p:txBody>
            <a:bodyPr wrap="square" rtlCol="0">
              <a:spAutoFit/>
            </a:bodyPr>
            <a:lstStyle/>
            <a:p>
              <a:r>
                <a:rPr lang="en-US" dirty="0" smtClean="0"/>
                <a:t>a</a:t>
              </a:r>
              <a:endParaRPr lang="en-US" dirty="0"/>
            </a:p>
          </p:txBody>
        </p:sp>
        <p:sp>
          <p:nvSpPr>
            <p:cNvPr id="12" name="TextBox 11"/>
            <p:cNvSpPr txBox="1"/>
            <p:nvPr/>
          </p:nvSpPr>
          <p:spPr>
            <a:xfrm>
              <a:off x="4994648" y="4126468"/>
              <a:ext cx="415551" cy="369332"/>
            </a:xfrm>
            <a:prstGeom prst="rect">
              <a:avLst/>
            </a:prstGeom>
            <a:solidFill>
              <a:schemeClr val="bg1"/>
            </a:solidFill>
            <a:ln>
              <a:solidFill>
                <a:schemeClr val="bg1"/>
              </a:solidFill>
            </a:ln>
          </p:spPr>
          <p:txBody>
            <a:bodyPr wrap="square" rtlCol="0">
              <a:spAutoFit/>
            </a:bodyPr>
            <a:lstStyle/>
            <a:p>
              <a:r>
                <a:rPr lang="en-US" dirty="0" smtClean="0"/>
                <a:t>b</a:t>
              </a:r>
              <a:endParaRPr lang="en-US" dirty="0"/>
            </a:p>
          </p:txBody>
        </p:sp>
        <p:sp>
          <p:nvSpPr>
            <p:cNvPr id="13" name="TextBox 12"/>
            <p:cNvSpPr txBox="1"/>
            <p:nvPr/>
          </p:nvSpPr>
          <p:spPr>
            <a:xfrm>
              <a:off x="7966449" y="2069068"/>
              <a:ext cx="567951" cy="369332"/>
            </a:xfrm>
            <a:prstGeom prst="rect">
              <a:avLst/>
            </a:prstGeom>
            <a:solidFill>
              <a:schemeClr val="bg1"/>
            </a:solidFill>
            <a:ln>
              <a:solidFill>
                <a:schemeClr val="bg1"/>
              </a:solidFill>
            </a:ln>
          </p:spPr>
          <p:txBody>
            <a:bodyPr wrap="square" rtlCol="0">
              <a:spAutoFit/>
            </a:bodyPr>
            <a:lstStyle/>
            <a:p>
              <a:r>
                <a:rPr lang="en-US" dirty="0" err="1" smtClean="0"/>
                <a:t>Qa</a:t>
              </a:r>
              <a:endParaRPr lang="en-US" dirty="0"/>
            </a:p>
          </p:txBody>
        </p:sp>
        <p:sp>
          <p:nvSpPr>
            <p:cNvPr id="14" name="TextBox 13"/>
            <p:cNvSpPr txBox="1"/>
            <p:nvPr/>
          </p:nvSpPr>
          <p:spPr>
            <a:xfrm>
              <a:off x="7966449" y="3821668"/>
              <a:ext cx="567951" cy="369332"/>
            </a:xfrm>
            <a:prstGeom prst="rect">
              <a:avLst/>
            </a:prstGeom>
            <a:solidFill>
              <a:schemeClr val="bg1"/>
            </a:solidFill>
            <a:ln>
              <a:solidFill>
                <a:schemeClr val="bg1"/>
              </a:solidFill>
            </a:ln>
          </p:spPr>
          <p:txBody>
            <a:bodyPr wrap="square" rtlCol="0">
              <a:spAutoFit/>
            </a:bodyPr>
            <a:lstStyle/>
            <a:p>
              <a:r>
                <a:rPr lang="en-US" dirty="0" err="1" smtClean="0"/>
                <a:t>Qb</a:t>
              </a:r>
              <a:endParaRPr lang="en-US" dirty="0"/>
            </a:p>
          </p:txBody>
        </p:sp>
      </p:grpSp>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Traditional PFD</a:t>
            </a:r>
          </a:p>
        </p:txBody>
      </p:sp>
      <p:pic>
        <p:nvPicPr>
          <p:cNvPr id="2056" name="Picture 8" descr="C:\Users\NECRL\Desktop\ali\analog\old_3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68" y="1062004"/>
            <a:ext cx="5355432" cy="44711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689813" y="5694402"/>
            <a:ext cx="4119902" cy="923330"/>
          </a:xfrm>
          <a:prstGeom prst="rect">
            <a:avLst/>
          </a:prstGeom>
          <a:noFill/>
          <a:ln>
            <a:solidFill>
              <a:schemeClr val="bg1"/>
            </a:solidFill>
          </a:ln>
        </p:spPr>
        <p:txBody>
          <a:bodyPr wrap="square" rtlCol="0">
            <a:spAutoFit/>
          </a:bodyPr>
          <a:lstStyle/>
          <a:p>
            <a:r>
              <a:rPr lang="en-US" b="1" dirty="0" smtClean="0"/>
              <a:t>Modulated Inputs </a:t>
            </a:r>
            <a:r>
              <a:rPr lang="en-US" b="1" dirty="0"/>
              <a:t>frequencies </a:t>
            </a:r>
            <a:r>
              <a:rPr lang="en-US" b="1" dirty="0" smtClean="0"/>
              <a:t>: </a:t>
            </a:r>
            <a:r>
              <a:rPr lang="en-US" b="1" dirty="0" err="1" smtClean="0"/>
              <a:t>Qb</a:t>
            </a:r>
            <a:r>
              <a:rPr lang="en-US" b="1" dirty="0" smtClean="0"/>
              <a:t> gets high when phase(b) is leading phase(a)</a:t>
            </a:r>
            <a:endParaRPr lang="en-US" b="1" dirty="0"/>
          </a:p>
        </p:txBody>
      </p:sp>
      <p:sp>
        <p:nvSpPr>
          <p:cNvPr id="17" name="TextBox 16"/>
          <p:cNvSpPr txBox="1"/>
          <p:nvPr/>
        </p:nvSpPr>
        <p:spPr>
          <a:xfrm>
            <a:off x="152400" y="1498968"/>
            <a:ext cx="368726" cy="369332"/>
          </a:xfrm>
          <a:prstGeom prst="rect">
            <a:avLst/>
          </a:prstGeom>
          <a:noFill/>
        </p:spPr>
        <p:txBody>
          <a:bodyPr wrap="square" rtlCol="0">
            <a:spAutoFit/>
          </a:bodyPr>
          <a:lstStyle/>
          <a:p>
            <a:r>
              <a:rPr lang="en-US" b="1" dirty="0">
                <a:solidFill>
                  <a:schemeClr val="bg1"/>
                </a:solidFill>
              </a:rPr>
              <a:t>A</a:t>
            </a:r>
          </a:p>
        </p:txBody>
      </p:sp>
      <p:sp>
        <p:nvSpPr>
          <p:cNvPr id="18" name="TextBox 17"/>
          <p:cNvSpPr txBox="1"/>
          <p:nvPr/>
        </p:nvSpPr>
        <p:spPr>
          <a:xfrm>
            <a:off x="162592" y="2196436"/>
            <a:ext cx="368726"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19" name="TextBox 18"/>
          <p:cNvSpPr txBox="1"/>
          <p:nvPr/>
        </p:nvSpPr>
        <p:spPr>
          <a:xfrm>
            <a:off x="76200" y="2997963"/>
            <a:ext cx="511629" cy="369332"/>
          </a:xfrm>
          <a:prstGeom prst="rect">
            <a:avLst/>
          </a:prstGeom>
          <a:noFill/>
        </p:spPr>
        <p:txBody>
          <a:bodyPr wrap="square" rtlCol="0">
            <a:spAutoFit/>
          </a:bodyPr>
          <a:lstStyle/>
          <a:p>
            <a:r>
              <a:rPr lang="en-US" b="1" dirty="0" err="1" smtClean="0">
                <a:solidFill>
                  <a:schemeClr val="bg1"/>
                </a:solidFill>
              </a:rPr>
              <a:t>Qa</a:t>
            </a:r>
            <a:endParaRPr lang="en-US" b="1" dirty="0">
              <a:solidFill>
                <a:schemeClr val="bg1"/>
              </a:solidFill>
            </a:endParaRPr>
          </a:p>
        </p:txBody>
      </p:sp>
      <p:sp>
        <p:nvSpPr>
          <p:cNvPr id="20" name="TextBox 19"/>
          <p:cNvSpPr txBox="1"/>
          <p:nvPr/>
        </p:nvSpPr>
        <p:spPr>
          <a:xfrm>
            <a:off x="76200" y="3733800"/>
            <a:ext cx="533400" cy="369332"/>
          </a:xfrm>
          <a:prstGeom prst="rect">
            <a:avLst/>
          </a:prstGeom>
          <a:noFill/>
        </p:spPr>
        <p:txBody>
          <a:bodyPr wrap="square" rtlCol="0">
            <a:spAutoFit/>
          </a:bodyPr>
          <a:lstStyle/>
          <a:p>
            <a:r>
              <a:rPr lang="en-US" b="1" dirty="0" err="1" smtClean="0">
                <a:solidFill>
                  <a:schemeClr val="bg1"/>
                </a:solidFill>
              </a:rPr>
              <a:t>Qb</a:t>
            </a:r>
            <a:endParaRPr lang="en-US" b="1" dirty="0">
              <a:solidFill>
                <a:schemeClr val="bg1"/>
              </a:solidFill>
            </a:endParaRPr>
          </a:p>
        </p:txBody>
      </p:sp>
      <p:sp>
        <p:nvSpPr>
          <p:cNvPr id="21" name="TextBox 20"/>
          <p:cNvSpPr txBox="1"/>
          <p:nvPr/>
        </p:nvSpPr>
        <p:spPr>
          <a:xfrm>
            <a:off x="76199" y="4551254"/>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3" name="TextBox 22"/>
          <p:cNvSpPr txBox="1"/>
          <p:nvPr/>
        </p:nvSpPr>
        <p:spPr>
          <a:xfrm>
            <a:off x="5117674" y="3878075"/>
            <a:ext cx="368726" cy="369332"/>
          </a:xfrm>
          <a:prstGeom prst="rect">
            <a:avLst/>
          </a:prstGeom>
          <a:noFill/>
        </p:spPr>
        <p:txBody>
          <a:bodyPr wrap="square" rtlCol="0">
            <a:spAutoFit/>
          </a:bodyPr>
          <a:lstStyle/>
          <a:p>
            <a:r>
              <a:rPr lang="en-US" b="1" dirty="0">
                <a:solidFill>
                  <a:schemeClr val="bg1"/>
                </a:solidFill>
              </a:rPr>
              <a:t>A</a:t>
            </a:r>
          </a:p>
        </p:txBody>
      </p:sp>
      <p:sp>
        <p:nvSpPr>
          <p:cNvPr id="24" name="TextBox 23"/>
          <p:cNvSpPr txBox="1"/>
          <p:nvPr/>
        </p:nvSpPr>
        <p:spPr>
          <a:xfrm>
            <a:off x="5117674" y="4507468"/>
            <a:ext cx="368726"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cxnSp>
        <p:nvCxnSpPr>
          <p:cNvPr id="27" name="Curved Connector 26"/>
          <p:cNvCxnSpPr>
            <a:stCxn id="15" idx="0"/>
          </p:cNvCxnSpPr>
          <p:nvPr/>
        </p:nvCxnSpPr>
        <p:spPr bwMode="auto">
          <a:xfrm rot="16200000" flipV="1">
            <a:off x="4010914" y="2955552"/>
            <a:ext cx="1775936" cy="3701764"/>
          </a:xfrm>
          <a:prstGeom prst="curvedConnector2">
            <a:avLst/>
          </a:prstGeom>
          <a:solidFill>
            <a:schemeClr val="accent1"/>
          </a:solidFill>
          <a:ln w="5715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438398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53000" y="704943"/>
            <a:ext cx="3700168" cy="3001779"/>
            <a:chOff x="4648200" y="1671484"/>
            <a:chExt cx="3886200" cy="3158082"/>
          </a:xfrm>
        </p:grpSpPr>
        <p:pic>
          <p:nvPicPr>
            <p:cNvPr id="2052" name="Picture 4" descr="http://m.eet.com/media/1055786/mingliang-fig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71484"/>
              <a:ext cx="3727205" cy="31580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94649" y="2558534"/>
              <a:ext cx="415551" cy="369332"/>
            </a:xfrm>
            <a:prstGeom prst="rect">
              <a:avLst/>
            </a:prstGeom>
            <a:solidFill>
              <a:schemeClr val="bg1"/>
            </a:solidFill>
            <a:ln>
              <a:solidFill>
                <a:schemeClr val="bg1"/>
              </a:solidFill>
            </a:ln>
          </p:spPr>
          <p:txBody>
            <a:bodyPr wrap="square" rtlCol="0">
              <a:spAutoFit/>
            </a:bodyPr>
            <a:lstStyle/>
            <a:p>
              <a:r>
                <a:rPr lang="en-US" dirty="0" smtClean="0"/>
                <a:t>a</a:t>
              </a:r>
              <a:endParaRPr lang="en-US" dirty="0"/>
            </a:p>
          </p:txBody>
        </p:sp>
        <p:sp>
          <p:nvSpPr>
            <p:cNvPr id="12" name="TextBox 11"/>
            <p:cNvSpPr txBox="1"/>
            <p:nvPr/>
          </p:nvSpPr>
          <p:spPr>
            <a:xfrm>
              <a:off x="4994648" y="4126468"/>
              <a:ext cx="415551" cy="369332"/>
            </a:xfrm>
            <a:prstGeom prst="rect">
              <a:avLst/>
            </a:prstGeom>
            <a:solidFill>
              <a:schemeClr val="bg1"/>
            </a:solidFill>
            <a:ln>
              <a:solidFill>
                <a:schemeClr val="bg1"/>
              </a:solidFill>
            </a:ln>
          </p:spPr>
          <p:txBody>
            <a:bodyPr wrap="square" rtlCol="0">
              <a:spAutoFit/>
            </a:bodyPr>
            <a:lstStyle/>
            <a:p>
              <a:r>
                <a:rPr lang="en-US" dirty="0" smtClean="0"/>
                <a:t>b</a:t>
              </a:r>
              <a:endParaRPr lang="en-US" dirty="0"/>
            </a:p>
          </p:txBody>
        </p:sp>
        <p:sp>
          <p:nvSpPr>
            <p:cNvPr id="13" name="TextBox 12"/>
            <p:cNvSpPr txBox="1"/>
            <p:nvPr/>
          </p:nvSpPr>
          <p:spPr>
            <a:xfrm>
              <a:off x="7966449" y="2069068"/>
              <a:ext cx="567951" cy="369332"/>
            </a:xfrm>
            <a:prstGeom prst="rect">
              <a:avLst/>
            </a:prstGeom>
            <a:solidFill>
              <a:schemeClr val="bg1"/>
            </a:solidFill>
            <a:ln>
              <a:solidFill>
                <a:schemeClr val="bg1"/>
              </a:solidFill>
            </a:ln>
          </p:spPr>
          <p:txBody>
            <a:bodyPr wrap="square" rtlCol="0">
              <a:spAutoFit/>
            </a:bodyPr>
            <a:lstStyle/>
            <a:p>
              <a:r>
                <a:rPr lang="en-US" dirty="0" err="1" smtClean="0"/>
                <a:t>Qa</a:t>
              </a:r>
              <a:endParaRPr lang="en-US" dirty="0"/>
            </a:p>
          </p:txBody>
        </p:sp>
        <p:sp>
          <p:nvSpPr>
            <p:cNvPr id="14" name="TextBox 13"/>
            <p:cNvSpPr txBox="1"/>
            <p:nvPr/>
          </p:nvSpPr>
          <p:spPr>
            <a:xfrm>
              <a:off x="7966449" y="3821668"/>
              <a:ext cx="567951" cy="369332"/>
            </a:xfrm>
            <a:prstGeom prst="rect">
              <a:avLst/>
            </a:prstGeom>
            <a:solidFill>
              <a:schemeClr val="bg1"/>
            </a:solidFill>
            <a:ln>
              <a:solidFill>
                <a:schemeClr val="bg1"/>
              </a:solidFill>
            </a:ln>
          </p:spPr>
          <p:txBody>
            <a:bodyPr wrap="square" rtlCol="0">
              <a:spAutoFit/>
            </a:bodyPr>
            <a:lstStyle/>
            <a:p>
              <a:r>
                <a:rPr lang="en-US" dirty="0" err="1" smtClean="0"/>
                <a:t>Qb</a:t>
              </a:r>
              <a:endParaRPr lang="en-US" dirty="0"/>
            </a:p>
          </p:txBody>
        </p:sp>
      </p:grpSp>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Traditional PFD</a:t>
            </a:r>
          </a:p>
        </p:txBody>
      </p:sp>
      <p:pic>
        <p:nvPicPr>
          <p:cNvPr id="32770" name="Picture 2" descr="C:\Users\NECRL\Desktop\ali\analog\dump_waveview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8" y="2354603"/>
            <a:ext cx="4614874" cy="3852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0" y="5410200"/>
            <a:ext cx="2971800" cy="646331"/>
          </a:xfrm>
          <a:prstGeom prst="rect">
            <a:avLst/>
          </a:prstGeom>
          <a:noFill/>
        </p:spPr>
        <p:txBody>
          <a:bodyPr wrap="square" rtlCol="0">
            <a:spAutoFit/>
          </a:bodyPr>
          <a:lstStyle/>
          <a:p>
            <a:r>
              <a:rPr lang="en-US" dirty="0" smtClean="0"/>
              <a:t>With additional delay </a:t>
            </a:r>
            <a:r>
              <a:rPr lang="en-US" dirty="0" err="1" smtClean="0"/>
              <a:t>deadzone</a:t>
            </a:r>
            <a:r>
              <a:rPr lang="en-US" dirty="0" smtClean="0"/>
              <a:t> will improve</a:t>
            </a:r>
            <a:endParaRPr lang="en-US" dirty="0"/>
          </a:p>
        </p:txBody>
      </p:sp>
      <p:cxnSp>
        <p:nvCxnSpPr>
          <p:cNvPr id="6" name="Curved Connector 5"/>
          <p:cNvCxnSpPr/>
          <p:nvPr/>
        </p:nvCxnSpPr>
        <p:spPr bwMode="auto">
          <a:xfrm rot="5400000">
            <a:off x="5049080" y="3392537"/>
            <a:ext cx="2590800" cy="1444527"/>
          </a:xfrm>
          <a:prstGeom prst="curvedConnector3">
            <a:avLst/>
          </a:prstGeom>
          <a:solidFill>
            <a:schemeClr val="accent1"/>
          </a:solidFill>
          <a:ln w="28575" cap="flat" cmpd="sng" algn="ctr">
            <a:solidFill>
              <a:schemeClr val="tx1"/>
            </a:solidFill>
            <a:prstDash val="solid"/>
            <a:round/>
            <a:headEnd type="none" w="med" len="med"/>
            <a:tailEnd type="arrow"/>
          </a:ln>
          <a:effectLst/>
        </p:spPr>
      </p:cxnSp>
      <p:cxnSp>
        <p:nvCxnSpPr>
          <p:cNvPr id="10" name="Curved Connector 9"/>
          <p:cNvCxnSpPr/>
          <p:nvPr/>
        </p:nvCxnSpPr>
        <p:spPr bwMode="auto">
          <a:xfrm>
            <a:off x="3124200" y="5026007"/>
            <a:ext cx="2362200" cy="384193"/>
          </a:xfrm>
          <a:prstGeom prst="curvedConnector3">
            <a:avLst/>
          </a:prstGeom>
          <a:ln w="25400">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pic>
        <p:nvPicPr>
          <p:cNvPr id="19" name="Picture 2" descr="C:\Users\NECRL\Desktop\ali\analog\dump_waveview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t="34017" r="27915" b="4479"/>
          <a:stretch/>
        </p:blipFill>
        <p:spPr bwMode="auto">
          <a:xfrm>
            <a:off x="7285538" y="3013188"/>
            <a:ext cx="1653733" cy="38448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1041828"/>
            <a:ext cx="4038600" cy="923330"/>
          </a:xfrm>
          <a:prstGeom prst="rect">
            <a:avLst/>
          </a:prstGeom>
        </p:spPr>
        <p:txBody>
          <a:bodyPr wrap="square">
            <a:spAutoFit/>
          </a:bodyPr>
          <a:lstStyle/>
          <a:p>
            <a:pPr marL="285750" indent="-285750">
              <a:buFont typeface="Arial" pitchFamily="34" charset="0"/>
              <a:buChar char="•"/>
            </a:pPr>
            <a:r>
              <a:rPr lang="en-US" dirty="0" smtClean="0">
                <a:ea typeface="MS PGothic" pitchFamily="34" charset="-128"/>
              </a:rPr>
              <a:t>Measure sensitivity to phase difference with Monte Carlo simulation </a:t>
            </a:r>
            <a:endParaRPr lang="en-US" dirty="0"/>
          </a:p>
        </p:txBody>
      </p:sp>
      <p:sp>
        <p:nvSpPr>
          <p:cNvPr id="16" name="TextBox 15"/>
          <p:cNvSpPr txBox="1"/>
          <p:nvPr/>
        </p:nvSpPr>
        <p:spPr>
          <a:xfrm>
            <a:off x="12274" y="2586218"/>
            <a:ext cx="368726" cy="369332"/>
          </a:xfrm>
          <a:prstGeom prst="rect">
            <a:avLst/>
          </a:prstGeom>
          <a:noFill/>
        </p:spPr>
        <p:txBody>
          <a:bodyPr wrap="square" rtlCol="0">
            <a:spAutoFit/>
          </a:bodyPr>
          <a:lstStyle/>
          <a:p>
            <a:r>
              <a:rPr lang="en-US" b="1" dirty="0">
                <a:solidFill>
                  <a:schemeClr val="bg1"/>
                </a:solidFill>
              </a:rPr>
              <a:t>A</a:t>
            </a:r>
          </a:p>
        </p:txBody>
      </p:sp>
      <p:sp>
        <p:nvSpPr>
          <p:cNvPr id="17" name="TextBox 16"/>
          <p:cNvSpPr txBox="1"/>
          <p:nvPr/>
        </p:nvSpPr>
        <p:spPr>
          <a:xfrm>
            <a:off x="22466" y="3283686"/>
            <a:ext cx="368726"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18" name="TextBox 17"/>
          <p:cNvSpPr txBox="1"/>
          <p:nvPr/>
        </p:nvSpPr>
        <p:spPr>
          <a:xfrm>
            <a:off x="-63926" y="4085213"/>
            <a:ext cx="511629" cy="369332"/>
          </a:xfrm>
          <a:prstGeom prst="rect">
            <a:avLst/>
          </a:prstGeom>
          <a:noFill/>
        </p:spPr>
        <p:txBody>
          <a:bodyPr wrap="square" rtlCol="0">
            <a:spAutoFit/>
          </a:bodyPr>
          <a:lstStyle/>
          <a:p>
            <a:r>
              <a:rPr lang="en-US" b="1" dirty="0" err="1" smtClean="0">
                <a:solidFill>
                  <a:schemeClr val="bg1"/>
                </a:solidFill>
              </a:rPr>
              <a:t>Qa</a:t>
            </a:r>
            <a:endParaRPr lang="en-US" b="1" dirty="0">
              <a:solidFill>
                <a:schemeClr val="bg1"/>
              </a:solidFill>
            </a:endParaRPr>
          </a:p>
        </p:txBody>
      </p:sp>
      <p:sp>
        <p:nvSpPr>
          <p:cNvPr id="20" name="TextBox 19"/>
          <p:cNvSpPr txBox="1"/>
          <p:nvPr/>
        </p:nvSpPr>
        <p:spPr>
          <a:xfrm>
            <a:off x="-63926" y="4821050"/>
            <a:ext cx="533400" cy="369332"/>
          </a:xfrm>
          <a:prstGeom prst="rect">
            <a:avLst/>
          </a:prstGeom>
          <a:noFill/>
        </p:spPr>
        <p:txBody>
          <a:bodyPr wrap="square" rtlCol="0">
            <a:spAutoFit/>
          </a:bodyPr>
          <a:lstStyle/>
          <a:p>
            <a:r>
              <a:rPr lang="en-US" b="1" dirty="0" err="1" smtClean="0">
                <a:solidFill>
                  <a:schemeClr val="bg1"/>
                </a:solidFill>
              </a:rPr>
              <a:t>Qb</a:t>
            </a:r>
            <a:endParaRPr lang="en-US" b="1" dirty="0">
              <a:solidFill>
                <a:schemeClr val="bg1"/>
              </a:solidFill>
            </a:endParaRPr>
          </a:p>
        </p:txBody>
      </p:sp>
      <p:sp>
        <p:nvSpPr>
          <p:cNvPr id="21" name="TextBox 20"/>
          <p:cNvSpPr txBox="1"/>
          <p:nvPr/>
        </p:nvSpPr>
        <p:spPr>
          <a:xfrm>
            <a:off x="-63927" y="5548699"/>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2" name="TextBox 21"/>
          <p:cNvSpPr txBox="1"/>
          <p:nvPr/>
        </p:nvSpPr>
        <p:spPr>
          <a:xfrm>
            <a:off x="7442560" y="3762049"/>
            <a:ext cx="511629" cy="369332"/>
          </a:xfrm>
          <a:prstGeom prst="rect">
            <a:avLst/>
          </a:prstGeom>
          <a:noFill/>
        </p:spPr>
        <p:txBody>
          <a:bodyPr wrap="square" rtlCol="0">
            <a:spAutoFit/>
          </a:bodyPr>
          <a:lstStyle/>
          <a:p>
            <a:r>
              <a:rPr lang="en-US" b="1" dirty="0" err="1" smtClean="0">
                <a:solidFill>
                  <a:schemeClr val="bg1"/>
                </a:solidFill>
              </a:rPr>
              <a:t>Qa</a:t>
            </a:r>
            <a:endParaRPr lang="en-US" b="1" dirty="0">
              <a:solidFill>
                <a:schemeClr val="bg1"/>
              </a:solidFill>
            </a:endParaRPr>
          </a:p>
        </p:txBody>
      </p:sp>
      <p:sp>
        <p:nvSpPr>
          <p:cNvPr id="23" name="TextBox 22"/>
          <p:cNvSpPr txBox="1"/>
          <p:nvPr/>
        </p:nvSpPr>
        <p:spPr>
          <a:xfrm>
            <a:off x="7431674" y="4841341"/>
            <a:ext cx="533400" cy="369332"/>
          </a:xfrm>
          <a:prstGeom prst="rect">
            <a:avLst/>
          </a:prstGeom>
          <a:noFill/>
        </p:spPr>
        <p:txBody>
          <a:bodyPr wrap="square" rtlCol="0">
            <a:spAutoFit/>
          </a:bodyPr>
          <a:lstStyle/>
          <a:p>
            <a:r>
              <a:rPr lang="en-US" b="1" dirty="0" err="1" smtClean="0">
                <a:solidFill>
                  <a:schemeClr val="bg1"/>
                </a:solidFill>
              </a:rPr>
              <a:t>Qb</a:t>
            </a:r>
            <a:endParaRPr lang="en-US" b="1" dirty="0">
              <a:solidFill>
                <a:schemeClr val="bg1"/>
              </a:solidFill>
            </a:endParaRPr>
          </a:p>
        </p:txBody>
      </p:sp>
      <p:sp>
        <p:nvSpPr>
          <p:cNvPr id="24" name="TextBox 23"/>
          <p:cNvSpPr txBox="1"/>
          <p:nvPr/>
        </p:nvSpPr>
        <p:spPr>
          <a:xfrm>
            <a:off x="7698374" y="6226915"/>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Tree>
    <p:extLst>
      <p:ext uri="{BB962C8B-B14F-4D97-AF65-F5344CB8AC3E}">
        <p14:creationId xmlns:p14="http://schemas.microsoft.com/office/powerpoint/2010/main" val="417312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53000" y="704943"/>
            <a:ext cx="3700168" cy="3001779"/>
            <a:chOff x="4648200" y="1671484"/>
            <a:chExt cx="3886200" cy="3158082"/>
          </a:xfrm>
        </p:grpSpPr>
        <p:pic>
          <p:nvPicPr>
            <p:cNvPr id="2052" name="Picture 4" descr="http://m.eet.com/media/1055786/mingliang-fig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71484"/>
              <a:ext cx="3727205" cy="31580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94649" y="2558534"/>
              <a:ext cx="415551" cy="369332"/>
            </a:xfrm>
            <a:prstGeom prst="rect">
              <a:avLst/>
            </a:prstGeom>
            <a:solidFill>
              <a:schemeClr val="bg1"/>
            </a:solidFill>
            <a:ln>
              <a:solidFill>
                <a:schemeClr val="bg1"/>
              </a:solidFill>
            </a:ln>
          </p:spPr>
          <p:txBody>
            <a:bodyPr wrap="square" rtlCol="0">
              <a:spAutoFit/>
            </a:bodyPr>
            <a:lstStyle/>
            <a:p>
              <a:r>
                <a:rPr lang="en-US" dirty="0" smtClean="0"/>
                <a:t>a</a:t>
              </a:r>
              <a:endParaRPr lang="en-US" dirty="0"/>
            </a:p>
          </p:txBody>
        </p:sp>
        <p:sp>
          <p:nvSpPr>
            <p:cNvPr id="12" name="TextBox 11"/>
            <p:cNvSpPr txBox="1"/>
            <p:nvPr/>
          </p:nvSpPr>
          <p:spPr>
            <a:xfrm>
              <a:off x="4994648" y="4126468"/>
              <a:ext cx="415551" cy="369332"/>
            </a:xfrm>
            <a:prstGeom prst="rect">
              <a:avLst/>
            </a:prstGeom>
            <a:solidFill>
              <a:schemeClr val="bg1"/>
            </a:solidFill>
            <a:ln>
              <a:solidFill>
                <a:schemeClr val="bg1"/>
              </a:solidFill>
            </a:ln>
          </p:spPr>
          <p:txBody>
            <a:bodyPr wrap="square" rtlCol="0">
              <a:spAutoFit/>
            </a:bodyPr>
            <a:lstStyle/>
            <a:p>
              <a:r>
                <a:rPr lang="en-US" dirty="0" smtClean="0"/>
                <a:t>b</a:t>
              </a:r>
              <a:endParaRPr lang="en-US" dirty="0"/>
            </a:p>
          </p:txBody>
        </p:sp>
        <p:sp>
          <p:nvSpPr>
            <p:cNvPr id="13" name="TextBox 12"/>
            <p:cNvSpPr txBox="1"/>
            <p:nvPr/>
          </p:nvSpPr>
          <p:spPr>
            <a:xfrm>
              <a:off x="7966449" y="2069068"/>
              <a:ext cx="567951" cy="369332"/>
            </a:xfrm>
            <a:prstGeom prst="rect">
              <a:avLst/>
            </a:prstGeom>
            <a:solidFill>
              <a:schemeClr val="bg1"/>
            </a:solidFill>
            <a:ln>
              <a:solidFill>
                <a:schemeClr val="bg1"/>
              </a:solidFill>
            </a:ln>
          </p:spPr>
          <p:txBody>
            <a:bodyPr wrap="square" rtlCol="0">
              <a:spAutoFit/>
            </a:bodyPr>
            <a:lstStyle/>
            <a:p>
              <a:r>
                <a:rPr lang="en-US" dirty="0" err="1" smtClean="0"/>
                <a:t>Qa</a:t>
              </a:r>
              <a:endParaRPr lang="en-US" dirty="0"/>
            </a:p>
          </p:txBody>
        </p:sp>
        <p:sp>
          <p:nvSpPr>
            <p:cNvPr id="14" name="TextBox 13"/>
            <p:cNvSpPr txBox="1"/>
            <p:nvPr/>
          </p:nvSpPr>
          <p:spPr>
            <a:xfrm>
              <a:off x="7966449" y="3821668"/>
              <a:ext cx="567951" cy="369332"/>
            </a:xfrm>
            <a:prstGeom prst="rect">
              <a:avLst/>
            </a:prstGeom>
            <a:solidFill>
              <a:schemeClr val="bg1"/>
            </a:solidFill>
            <a:ln>
              <a:solidFill>
                <a:schemeClr val="bg1"/>
              </a:solidFill>
            </a:ln>
          </p:spPr>
          <p:txBody>
            <a:bodyPr wrap="square" rtlCol="0">
              <a:spAutoFit/>
            </a:bodyPr>
            <a:lstStyle/>
            <a:p>
              <a:r>
                <a:rPr lang="en-US" dirty="0" err="1" smtClean="0"/>
                <a:t>Qb</a:t>
              </a:r>
              <a:endParaRPr lang="en-US" dirty="0"/>
            </a:p>
          </p:txBody>
        </p:sp>
      </p:grpSp>
      <p:pic>
        <p:nvPicPr>
          <p:cNvPr id="6146" name="Picture 4" descr="sfsu-logo.png"/>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Traditional PFD</a:t>
            </a:r>
          </a:p>
        </p:txBody>
      </p:sp>
      <p:pic>
        <p:nvPicPr>
          <p:cNvPr id="34818" name="Picture 2" descr="C:\Users\NECRL\Desktop\ali\analog\dump_waveview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829" y="2566873"/>
            <a:ext cx="3335561" cy="4234140"/>
          </a:xfrm>
          <a:prstGeom prst="rect">
            <a:avLst/>
          </a:prstGeom>
          <a:noFill/>
          <a:extLst>
            <a:ext uri="{909E8E84-426E-40DD-AFC4-6F175D3DCCD1}">
              <a14:hiddenFill xmlns:a14="http://schemas.microsoft.com/office/drawing/2010/main">
                <a:solidFill>
                  <a:srgbClr val="FFFFFF"/>
                </a:solidFill>
              </a14:hiddenFill>
            </a:ext>
          </a:extLst>
        </p:spPr>
      </p:pic>
      <p:pic>
        <p:nvPicPr>
          <p:cNvPr id="34819" name="Picture 3" descr="C:\Users\NECRL\Desktop\ali\analog\old_32_dnoeadzon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1314" y="3436840"/>
            <a:ext cx="2687534" cy="34115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082849"/>
            <a:ext cx="4191000" cy="923330"/>
          </a:xfrm>
          <a:prstGeom prst="rect">
            <a:avLst/>
          </a:prstGeom>
          <a:noFill/>
        </p:spPr>
        <p:txBody>
          <a:bodyPr wrap="square" rtlCol="0">
            <a:spAutoFit/>
          </a:bodyPr>
          <a:lstStyle/>
          <a:p>
            <a:pPr marL="285750" indent="-285750">
              <a:buFont typeface="Arial" pitchFamily="34" charset="0"/>
              <a:buChar char="•"/>
            </a:pPr>
            <a:r>
              <a:rPr lang="en-US" dirty="0" smtClean="0"/>
              <a:t>The speed of the circuit is limited</a:t>
            </a:r>
          </a:p>
          <a:p>
            <a:pPr marL="285750" indent="-285750">
              <a:buFont typeface="Arial" pitchFamily="34" charset="0"/>
              <a:buChar char="•"/>
            </a:pPr>
            <a:r>
              <a:rPr lang="en-US" dirty="0" smtClean="0"/>
              <a:t>The circuit cannot operate at high frequency</a:t>
            </a:r>
            <a:endParaRPr lang="en-US" dirty="0"/>
          </a:p>
        </p:txBody>
      </p:sp>
      <p:sp>
        <p:nvSpPr>
          <p:cNvPr id="9" name="TextBox 8"/>
          <p:cNvSpPr txBox="1"/>
          <p:nvPr/>
        </p:nvSpPr>
        <p:spPr>
          <a:xfrm>
            <a:off x="-21771" y="4159124"/>
            <a:ext cx="1295400" cy="92333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Detecting 2</a:t>
            </a:r>
            <a:r>
              <a:rPr lang="en-US" baseline="30000" dirty="0" smtClean="0"/>
              <a:t>nd</a:t>
            </a:r>
            <a:r>
              <a:rPr lang="en-US" dirty="0" smtClean="0"/>
              <a:t> harmonic</a:t>
            </a:r>
            <a:endParaRPr lang="en-US" dirty="0"/>
          </a:p>
        </p:txBody>
      </p:sp>
      <p:cxnSp>
        <p:nvCxnSpPr>
          <p:cNvPr id="17" name="Curved Connector 16"/>
          <p:cNvCxnSpPr>
            <a:stCxn id="9" idx="2"/>
          </p:cNvCxnSpPr>
          <p:nvPr/>
        </p:nvCxnSpPr>
        <p:spPr bwMode="auto">
          <a:xfrm rot="16200000" flipH="1">
            <a:off x="1273214" y="4435168"/>
            <a:ext cx="343731" cy="1638301"/>
          </a:xfrm>
          <a:prstGeom prst="curvedConnector2">
            <a:avLst/>
          </a:prstGeom>
          <a:solidFill>
            <a:schemeClr val="accent1"/>
          </a:solidFill>
          <a:ln w="57150" cap="flat" cmpd="sng" algn="ctr">
            <a:solidFill>
              <a:srgbClr val="FF0000"/>
            </a:solidFill>
            <a:prstDash val="solid"/>
            <a:round/>
            <a:headEnd type="none" w="med" len="med"/>
            <a:tailEnd type="arrow"/>
          </a:ln>
          <a:effectLst/>
        </p:spPr>
      </p:cxnSp>
      <p:sp>
        <p:nvSpPr>
          <p:cNvPr id="25" name="TextBox 24"/>
          <p:cNvSpPr txBox="1"/>
          <p:nvPr/>
        </p:nvSpPr>
        <p:spPr>
          <a:xfrm>
            <a:off x="4832994" y="4237859"/>
            <a:ext cx="1295400" cy="92333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Improved at lower frequency</a:t>
            </a:r>
          </a:p>
        </p:txBody>
      </p:sp>
      <p:cxnSp>
        <p:nvCxnSpPr>
          <p:cNvPr id="26" name="Curved Connector 25"/>
          <p:cNvCxnSpPr>
            <a:stCxn id="34819" idx="1"/>
          </p:cNvCxnSpPr>
          <p:nvPr/>
        </p:nvCxnSpPr>
        <p:spPr bwMode="auto">
          <a:xfrm rot="10800000" flipH="1" flipV="1">
            <a:off x="6161314" y="5142608"/>
            <a:ext cx="838200" cy="619755"/>
          </a:xfrm>
          <a:prstGeom prst="curvedConnector3">
            <a:avLst>
              <a:gd name="adj1" fmla="val -27273"/>
            </a:avLst>
          </a:prstGeom>
          <a:solidFill>
            <a:schemeClr val="accent1"/>
          </a:solidFill>
          <a:ln w="57150" cap="flat" cmpd="sng" algn="ctr">
            <a:solidFill>
              <a:srgbClr val="FF0000"/>
            </a:solidFill>
            <a:prstDash val="solid"/>
            <a:round/>
            <a:headEnd type="none" w="med" len="med"/>
            <a:tailEnd type="arrow"/>
          </a:ln>
          <a:effectLst/>
        </p:spPr>
      </p:cxnSp>
      <p:sp>
        <p:nvSpPr>
          <p:cNvPr id="18" name="TextBox 17"/>
          <p:cNvSpPr txBox="1"/>
          <p:nvPr/>
        </p:nvSpPr>
        <p:spPr>
          <a:xfrm>
            <a:off x="1353459" y="3020143"/>
            <a:ext cx="368726" cy="369332"/>
          </a:xfrm>
          <a:prstGeom prst="rect">
            <a:avLst/>
          </a:prstGeom>
          <a:noFill/>
        </p:spPr>
        <p:txBody>
          <a:bodyPr wrap="square" rtlCol="0">
            <a:spAutoFit/>
          </a:bodyPr>
          <a:lstStyle/>
          <a:p>
            <a:r>
              <a:rPr lang="en-US" b="1" dirty="0">
                <a:solidFill>
                  <a:schemeClr val="bg1"/>
                </a:solidFill>
              </a:rPr>
              <a:t>A</a:t>
            </a:r>
          </a:p>
        </p:txBody>
      </p:sp>
      <p:sp>
        <p:nvSpPr>
          <p:cNvPr id="19" name="TextBox 18"/>
          <p:cNvSpPr txBox="1"/>
          <p:nvPr/>
        </p:nvSpPr>
        <p:spPr>
          <a:xfrm>
            <a:off x="1363651" y="3717611"/>
            <a:ext cx="368726"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20" name="TextBox 19"/>
          <p:cNvSpPr txBox="1"/>
          <p:nvPr/>
        </p:nvSpPr>
        <p:spPr>
          <a:xfrm>
            <a:off x="1277259" y="4519138"/>
            <a:ext cx="511629" cy="369332"/>
          </a:xfrm>
          <a:prstGeom prst="rect">
            <a:avLst/>
          </a:prstGeom>
          <a:noFill/>
        </p:spPr>
        <p:txBody>
          <a:bodyPr wrap="square" rtlCol="0">
            <a:spAutoFit/>
          </a:bodyPr>
          <a:lstStyle/>
          <a:p>
            <a:r>
              <a:rPr lang="en-US" b="1" dirty="0" err="1" smtClean="0">
                <a:solidFill>
                  <a:schemeClr val="bg1"/>
                </a:solidFill>
              </a:rPr>
              <a:t>Qa</a:t>
            </a:r>
            <a:endParaRPr lang="en-US" b="1" dirty="0">
              <a:solidFill>
                <a:schemeClr val="bg1"/>
              </a:solidFill>
            </a:endParaRPr>
          </a:p>
        </p:txBody>
      </p:sp>
      <p:sp>
        <p:nvSpPr>
          <p:cNvPr id="21" name="TextBox 20"/>
          <p:cNvSpPr txBox="1"/>
          <p:nvPr/>
        </p:nvSpPr>
        <p:spPr>
          <a:xfrm>
            <a:off x="1277259" y="5254975"/>
            <a:ext cx="533400" cy="369332"/>
          </a:xfrm>
          <a:prstGeom prst="rect">
            <a:avLst/>
          </a:prstGeom>
          <a:noFill/>
        </p:spPr>
        <p:txBody>
          <a:bodyPr wrap="square" rtlCol="0">
            <a:spAutoFit/>
          </a:bodyPr>
          <a:lstStyle/>
          <a:p>
            <a:r>
              <a:rPr lang="en-US" b="1" dirty="0" err="1" smtClean="0">
                <a:solidFill>
                  <a:schemeClr val="bg1"/>
                </a:solidFill>
              </a:rPr>
              <a:t>Qb</a:t>
            </a:r>
            <a:endParaRPr lang="en-US" b="1" dirty="0">
              <a:solidFill>
                <a:schemeClr val="bg1"/>
              </a:solidFill>
            </a:endParaRPr>
          </a:p>
        </p:txBody>
      </p:sp>
      <p:sp>
        <p:nvSpPr>
          <p:cNvPr id="22" name="TextBox 21"/>
          <p:cNvSpPr txBox="1"/>
          <p:nvPr/>
        </p:nvSpPr>
        <p:spPr>
          <a:xfrm>
            <a:off x="1277258" y="5982624"/>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3" name="TextBox 22"/>
          <p:cNvSpPr txBox="1"/>
          <p:nvPr/>
        </p:nvSpPr>
        <p:spPr>
          <a:xfrm>
            <a:off x="6177809" y="3727854"/>
            <a:ext cx="368726" cy="369332"/>
          </a:xfrm>
          <a:prstGeom prst="rect">
            <a:avLst/>
          </a:prstGeom>
          <a:noFill/>
        </p:spPr>
        <p:txBody>
          <a:bodyPr wrap="square" rtlCol="0">
            <a:spAutoFit/>
          </a:bodyPr>
          <a:lstStyle/>
          <a:p>
            <a:r>
              <a:rPr lang="en-US" b="1" dirty="0">
                <a:solidFill>
                  <a:schemeClr val="bg1"/>
                </a:solidFill>
              </a:rPr>
              <a:t>A</a:t>
            </a:r>
          </a:p>
        </p:txBody>
      </p:sp>
      <p:sp>
        <p:nvSpPr>
          <p:cNvPr id="24" name="TextBox 23"/>
          <p:cNvSpPr txBox="1"/>
          <p:nvPr/>
        </p:nvSpPr>
        <p:spPr>
          <a:xfrm>
            <a:off x="6188001" y="4425322"/>
            <a:ext cx="368726" cy="369332"/>
          </a:xfrm>
          <a:prstGeom prst="rect">
            <a:avLst/>
          </a:prstGeom>
          <a:noFill/>
        </p:spPr>
        <p:txBody>
          <a:bodyPr wrap="square" rtlCol="0">
            <a:spAutoFit/>
          </a:bodyPr>
          <a:lstStyle/>
          <a:p>
            <a:r>
              <a:rPr lang="en-US" b="1" dirty="0" smtClean="0">
                <a:solidFill>
                  <a:schemeClr val="bg1"/>
                </a:solidFill>
              </a:rPr>
              <a:t>B</a:t>
            </a:r>
            <a:endParaRPr lang="en-US" b="1" dirty="0">
              <a:solidFill>
                <a:schemeClr val="bg1"/>
              </a:solidFill>
            </a:endParaRPr>
          </a:p>
        </p:txBody>
      </p:sp>
      <p:sp>
        <p:nvSpPr>
          <p:cNvPr id="27" name="TextBox 26"/>
          <p:cNvSpPr txBox="1"/>
          <p:nvPr/>
        </p:nvSpPr>
        <p:spPr>
          <a:xfrm>
            <a:off x="6153694" y="5042183"/>
            <a:ext cx="511629" cy="369332"/>
          </a:xfrm>
          <a:prstGeom prst="rect">
            <a:avLst/>
          </a:prstGeom>
          <a:noFill/>
        </p:spPr>
        <p:txBody>
          <a:bodyPr wrap="square" rtlCol="0">
            <a:spAutoFit/>
          </a:bodyPr>
          <a:lstStyle/>
          <a:p>
            <a:r>
              <a:rPr lang="en-US" b="1" dirty="0" err="1" smtClean="0">
                <a:solidFill>
                  <a:schemeClr val="bg1"/>
                </a:solidFill>
              </a:rPr>
              <a:t>Qa</a:t>
            </a:r>
            <a:endParaRPr lang="en-US" b="1" dirty="0">
              <a:solidFill>
                <a:schemeClr val="bg1"/>
              </a:solidFill>
            </a:endParaRPr>
          </a:p>
        </p:txBody>
      </p:sp>
      <p:sp>
        <p:nvSpPr>
          <p:cNvPr id="28" name="TextBox 27"/>
          <p:cNvSpPr txBox="1"/>
          <p:nvPr/>
        </p:nvSpPr>
        <p:spPr>
          <a:xfrm>
            <a:off x="6108700" y="5624307"/>
            <a:ext cx="533400" cy="369332"/>
          </a:xfrm>
          <a:prstGeom prst="rect">
            <a:avLst/>
          </a:prstGeom>
          <a:noFill/>
        </p:spPr>
        <p:txBody>
          <a:bodyPr wrap="square" rtlCol="0">
            <a:spAutoFit/>
          </a:bodyPr>
          <a:lstStyle/>
          <a:p>
            <a:r>
              <a:rPr lang="en-US" b="1" dirty="0" err="1" smtClean="0">
                <a:solidFill>
                  <a:schemeClr val="bg1"/>
                </a:solidFill>
              </a:rPr>
              <a:t>Qb</a:t>
            </a:r>
            <a:endParaRPr lang="en-US" b="1" dirty="0">
              <a:solidFill>
                <a:schemeClr val="bg1"/>
              </a:solidFill>
            </a:endParaRPr>
          </a:p>
        </p:txBody>
      </p:sp>
      <p:sp>
        <p:nvSpPr>
          <p:cNvPr id="29" name="TextBox 28"/>
          <p:cNvSpPr txBox="1"/>
          <p:nvPr/>
        </p:nvSpPr>
        <p:spPr>
          <a:xfrm>
            <a:off x="6155738" y="6248400"/>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Tree>
    <p:extLst>
      <p:ext uri="{BB962C8B-B14F-4D97-AF65-F5344CB8AC3E}">
        <p14:creationId xmlns:p14="http://schemas.microsoft.com/office/powerpoint/2010/main" val="2923319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sp>
        <p:nvSpPr>
          <p:cNvPr id="18" name="Rectangle 17"/>
          <p:cNvSpPr/>
          <p:nvPr/>
        </p:nvSpPr>
        <p:spPr>
          <a:xfrm>
            <a:off x="390497" y="914400"/>
            <a:ext cx="4572000" cy="923330"/>
          </a:xfrm>
          <a:prstGeom prst="rect">
            <a:avLst/>
          </a:prstGeom>
        </p:spPr>
        <p:txBody>
          <a:bodyPr>
            <a:spAutoFit/>
          </a:bodyPr>
          <a:lstStyle/>
          <a:p>
            <a:pPr marL="285750" indent="-285750">
              <a:buFont typeface="Arial" pitchFamily="34" charset="0"/>
              <a:buChar char="•"/>
            </a:pPr>
            <a:r>
              <a:rPr lang="en-US" dirty="0"/>
              <a:t>The </a:t>
            </a:r>
            <a:r>
              <a:rPr lang="en-US" dirty="0" err="1"/>
              <a:t>deadZone</a:t>
            </a:r>
            <a:r>
              <a:rPr lang="en-US" dirty="0"/>
              <a:t> is </a:t>
            </a:r>
            <a:r>
              <a:rPr lang="en-US" dirty="0" smtClean="0"/>
              <a:t>improved </a:t>
            </a:r>
            <a:r>
              <a:rPr lang="en-US" dirty="0"/>
              <a:t>in the modified PFD because of the additional delays.</a:t>
            </a:r>
          </a:p>
        </p:txBody>
      </p:sp>
      <p:grpSp>
        <p:nvGrpSpPr>
          <p:cNvPr id="4" name="Group 3"/>
          <p:cNvGrpSpPr/>
          <p:nvPr/>
        </p:nvGrpSpPr>
        <p:grpSpPr>
          <a:xfrm>
            <a:off x="4267200" y="2926635"/>
            <a:ext cx="4828721" cy="3120560"/>
            <a:chOff x="4848679" y="3632200"/>
            <a:chExt cx="4295321" cy="2764960"/>
          </a:xfrm>
        </p:grpSpPr>
        <p:grpSp>
          <p:nvGrpSpPr>
            <p:cNvPr id="9" name="Group 8"/>
            <p:cNvGrpSpPr/>
            <p:nvPr/>
          </p:nvGrpSpPr>
          <p:grpSpPr>
            <a:xfrm>
              <a:off x="4848679" y="3632200"/>
              <a:ext cx="4295321" cy="2233536"/>
              <a:chOff x="4778828" y="3632200"/>
              <a:chExt cx="4295321" cy="2233536"/>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70" t="32706" r="47125" b="29167"/>
              <a:stretch/>
            </p:blipFill>
            <p:spPr bwMode="auto">
              <a:xfrm>
                <a:off x="5175250" y="3810000"/>
                <a:ext cx="3898899" cy="205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5448300" y="3632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0" name="Rectangle 19"/>
              <p:cNvSpPr/>
              <p:nvPr/>
            </p:nvSpPr>
            <p:spPr bwMode="auto">
              <a:xfrm>
                <a:off x="4789714" y="5410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1" name="Rectangle 20"/>
              <p:cNvSpPr/>
              <p:nvPr/>
            </p:nvSpPr>
            <p:spPr bwMode="auto">
              <a:xfrm>
                <a:off x="4778828" y="3947886"/>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19" name="Oval 18"/>
            <p:cNvSpPr/>
            <p:nvPr/>
          </p:nvSpPr>
          <p:spPr bwMode="auto">
            <a:xfrm>
              <a:off x="6406243" y="3777343"/>
              <a:ext cx="451757"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9" name="Oval 28"/>
            <p:cNvSpPr/>
            <p:nvPr/>
          </p:nvSpPr>
          <p:spPr bwMode="auto">
            <a:xfrm>
              <a:off x="6858000" y="3784600"/>
              <a:ext cx="6096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30" name="Oval 29"/>
            <p:cNvSpPr/>
            <p:nvPr/>
          </p:nvSpPr>
          <p:spPr bwMode="auto">
            <a:xfrm>
              <a:off x="5778500" y="3811664"/>
              <a:ext cx="6096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31" name="Oval 30"/>
            <p:cNvSpPr/>
            <p:nvPr/>
          </p:nvSpPr>
          <p:spPr bwMode="auto">
            <a:xfrm>
              <a:off x="7527551" y="3810000"/>
              <a:ext cx="7112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2" name="TextBox 21"/>
            <p:cNvSpPr txBox="1"/>
            <p:nvPr/>
          </p:nvSpPr>
          <p:spPr>
            <a:xfrm>
              <a:off x="5778500" y="6019800"/>
              <a:ext cx="546100" cy="377360"/>
            </a:xfrm>
            <a:prstGeom prst="rect">
              <a:avLst/>
            </a:prstGeom>
            <a:noFill/>
          </p:spPr>
          <p:txBody>
            <a:bodyPr wrap="square" rtlCol="0">
              <a:spAutoFit/>
            </a:bodyPr>
            <a:lstStyle/>
            <a:p>
              <a:r>
                <a:rPr lang="en-US" b="1" dirty="0" smtClean="0"/>
                <a:t>x2</a:t>
              </a:r>
              <a:endParaRPr lang="en-US" b="1" dirty="0"/>
            </a:p>
          </p:txBody>
        </p:sp>
        <p:sp>
          <p:nvSpPr>
            <p:cNvPr id="33" name="TextBox 32"/>
            <p:cNvSpPr txBox="1"/>
            <p:nvPr/>
          </p:nvSpPr>
          <p:spPr>
            <a:xfrm>
              <a:off x="6406243" y="6019800"/>
              <a:ext cx="546100" cy="377360"/>
            </a:xfrm>
            <a:prstGeom prst="rect">
              <a:avLst/>
            </a:prstGeom>
            <a:noFill/>
          </p:spPr>
          <p:txBody>
            <a:bodyPr wrap="square" rtlCol="0">
              <a:spAutoFit/>
            </a:bodyPr>
            <a:lstStyle/>
            <a:p>
              <a:r>
                <a:rPr lang="en-US" b="1" dirty="0" smtClean="0"/>
                <a:t>x2</a:t>
              </a:r>
              <a:endParaRPr lang="en-US" b="1" dirty="0"/>
            </a:p>
          </p:txBody>
        </p:sp>
        <p:sp>
          <p:nvSpPr>
            <p:cNvPr id="34" name="TextBox 33"/>
            <p:cNvSpPr txBox="1"/>
            <p:nvPr/>
          </p:nvSpPr>
          <p:spPr>
            <a:xfrm>
              <a:off x="7610101" y="6019800"/>
              <a:ext cx="546100" cy="377360"/>
            </a:xfrm>
            <a:prstGeom prst="rect">
              <a:avLst/>
            </a:prstGeom>
            <a:noFill/>
          </p:spPr>
          <p:txBody>
            <a:bodyPr wrap="square" rtlCol="0">
              <a:spAutoFit/>
            </a:bodyPr>
            <a:lstStyle/>
            <a:p>
              <a:r>
                <a:rPr lang="en-US" b="1" dirty="0" smtClean="0"/>
                <a:t>x2</a:t>
              </a:r>
              <a:endParaRPr lang="en-US" b="1" dirty="0"/>
            </a:p>
          </p:txBody>
        </p:sp>
        <p:sp>
          <p:nvSpPr>
            <p:cNvPr id="35" name="TextBox 34"/>
            <p:cNvSpPr txBox="1"/>
            <p:nvPr/>
          </p:nvSpPr>
          <p:spPr>
            <a:xfrm>
              <a:off x="6957786" y="6019800"/>
              <a:ext cx="546100" cy="377360"/>
            </a:xfrm>
            <a:prstGeom prst="rect">
              <a:avLst/>
            </a:prstGeom>
            <a:noFill/>
          </p:spPr>
          <p:txBody>
            <a:bodyPr wrap="square" rtlCol="0">
              <a:spAutoFit/>
            </a:bodyPr>
            <a:lstStyle/>
            <a:p>
              <a:r>
                <a:rPr lang="en-US" b="1" dirty="0" smtClean="0"/>
                <a:t>x1</a:t>
              </a:r>
              <a:endParaRPr lang="en-US" b="1" dirty="0"/>
            </a:p>
          </p:txBody>
        </p:sp>
      </p:grpSp>
      <p:pic>
        <p:nvPicPr>
          <p:cNvPr id="1026" name="Picture 2" descr="C:\Users\NECRL\Desktop\ali\analog\dff_modif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1990508"/>
            <a:ext cx="4599004" cy="47740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61925" y="4219337"/>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24" name="TextBox 23"/>
          <p:cNvSpPr txBox="1"/>
          <p:nvPr/>
        </p:nvSpPr>
        <p:spPr>
          <a:xfrm>
            <a:off x="161924" y="2743200"/>
            <a:ext cx="990601" cy="369332"/>
          </a:xfrm>
          <a:prstGeom prst="rect">
            <a:avLst/>
          </a:prstGeom>
          <a:noFill/>
        </p:spPr>
        <p:txBody>
          <a:bodyPr wrap="square" rtlCol="0">
            <a:spAutoFit/>
          </a:bodyPr>
          <a:lstStyle/>
          <a:p>
            <a:r>
              <a:rPr lang="en-US" b="1" dirty="0" smtClean="0">
                <a:solidFill>
                  <a:schemeClr val="bg1"/>
                </a:solidFill>
              </a:rPr>
              <a:t>CLK</a:t>
            </a:r>
            <a:endParaRPr lang="en-US" b="1" dirty="0">
              <a:solidFill>
                <a:schemeClr val="bg1"/>
              </a:solidFill>
            </a:endParaRPr>
          </a:p>
        </p:txBody>
      </p:sp>
      <p:sp>
        <p:nvSpPr>
          <p:cNvPr id="25" name="TextBox 24"/>
          <p:cNvSpPr txBox="1"/>
          <p:nvPr/>
        </p:nvSpPr>
        <p:spPr>
          <a:xfrm>
            <a:off x="247649" y="5715000"/>
            <a:ext cx="990601" cy="369332"/>
          </a:xfrm>
          <a:prstGeom prst="rect">
            <a:avLst/>
          </a:prstGeom>
          <a:noFill/>
        </p:spPr>
        <p:txBody>
          <a:bodyPr wrap="square" rtlCol="0">
            <a:spAutoFit/>
          </a:bodyPr>
          <a:lstStyle/>
          <a:p>
            <a:r>
              <a:rPr lang="en-US" b="1" dirty="0" smtClean="0">
                <a:solidFill>
                  <a:schemeClr val="bg1"/>
                </a:solidFill>
              </a:rPr>
              <a:t>Q</a:t>
            </a:r>
            <a:endParaRPr lang="en-US" b="1" dirty="0">
              <a:solidFill>
                <a:schemeClr val="bg1"/>
              </a:solidFill>
            </a:endParaRPr>
          </a:p>
        </p:txBody>
      </p:sp>
      <p:sp>
        <p:nvSpPr>
          <p:cNvPr id="26" name="TextBox 25"/>
          <p:cNvSpPr txBox="1"/>
          <p:nvPr/>
        </p:nvSpPr>
        <p:spPr>
          <a:xfrm>
            <a:off x="5181600" y="6263673"/>
            <a:ext cx="3810000" cy="307777"/>
          </a:xfrm>
          <a:prstGeom prst="rect">
            <a:avLst/>
          </a:prstGeom>
          <a:noFill/>
        </p:spPr>
        <p:txBody>
          <a:bodyPr wrap="square" rtlCol="0">
            <a:spAutoFit/>
          </a:bodyPr>
          <a:lstStyle/>
          <a:p>
            <a:r>
              <a:rPr lang="en-US" sz="1400" dirty="0" smtClean="0"/>
              <a:t>[B. H. Park, P. E.  Allen, IEEE, 1998]</a:t>
            </a:r>
            <a:endParaRPr lang="en-US" sz="1400" dirty="0"/>
          </a:p>
        </p:txBody>
      </p:sp>
      <p:grpSp>
        <p:nvGrpSpPr>
          <p:cNvPr id="27" name="Group 26"/>
          <p:cNvGrpSpPr/>
          <p:nvPr/>
        </p:nvGrpSpPr>
        <p:grpSpPr>
          <a:xfrm>
            <a:off x="5773057" y="679824"/>
            <a:ext cx="3251200" cy="2278818"/>
            <a:chOff x="5292351" y="914400"/>
            <a:chExt cx="3251200" cy="2278818"/>
          </a:xfrm>
        </p:grpSpPr>
        <p:grpSp>
          <p:nvGrpSpPr>
            <p:cNvPr id="28" name="Group 27"/>
            <p:cNvGrpSpPr/>
            <p:nvPr/>
          </p:nvGrpSpPr>
          <p:grpSpPr>
            <a:xfrm>
              <a:off x="5292351" y="914400"/>
              <a:ext cx="2946400" cy="2278818"/>
              <a:chOff x="5292351" y="914400"/>
              <a:chExt cx="2946400" cy="2278818"/>
            </a:xfrm>
          </p:grpSpPr>
          <p:pic>
            <p:nvPicPr>
              <p:cNvPr id="3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38" name="Rectangle 37"/>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32" name="Rectangle 31"/>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Tree>
    <p:extLst>
      <p:ext uri="{BB962C8B-B14F-4D97-AF65-F5344CB8AC3E}">
        <p14:creationId xmlns:p14="http://schemas.microsoft.com/office/powerpoint/2010/main" val="1030976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pic>
        <p:nvPicPr>
          <p:cNvPr id="2050" name="Picture 2" descr="C:\Users\NECRL\Desktop\ali\analog\pfd_new_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 y="2929885"/>
            <a:ext cx="2980952" cy="39687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NECRL\Desktop\ali\analog\pfd_new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722" y="2941643"/>
            <a:ext cx="3398077" cy="39452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4211" y="2208656"/>
            <a:ext cx="3961068" cy="369332"/>
          </a:xfrm>
          <a:prstGeom prst="rect">
            <a:avLst/>
          </a:prstGeom>
          <a:noFill/>
        </p:spPr>
        <p:txBody>
          <a:bodyPr wrap="square" rtlCol="0">
            <a:spAutoFit/>
          </a:bodyPr>
          <a:lstStyle/>
          <a:p>
            <a:r>
              <a:rPr lang="en-US" b="1" dirty="0" smtClean="0"/>
              <a:t>R frequency &gt; V </a:t>
            </a:r>
            <a:r>
              <a:rPr lang="en-US" b="1" dirty="0"/>
              <a:t>frequency</a:t>
            </a:r>
            <a:r>
              <a:rPr lang="en-US" b="1" dirty="0" smtClean="0"/>
              <a:t> </a:t>
            </a:r>
            <a:endParaRPr lang="en-US" b="1" dirty="0"/>
          </a:p>
        </p:txBody>
      </p:sp>
      <p:sp>
        <p:nvSpPr>
          <p:cNvPr id="23" name="TextBox 22"/>
          <p:cNvSpPr txBox="1"/>
          <p:nvPr/>
        </p:nvSpPr>
        <p:spPr>
          <a:xfrm>
            <a:off x="6538606" y="3944034"/>
            <a:ext cx="3048000" cy="646331"/>
          </a:xfrm>
          <a:prstGeom prst="rect">
            <a:avLst/>
          </a:prstGeom>
          <a:noFill/>
        </p:spPr>
        <p:txBody>
          <a:bodyPr wrap="square" rtlCol="0">
            <a:spAutoFit/>
          </a:bodyPr>
          <a:lstStyle/>
          <a:p>
            <a:r>
              <a:rPr lang="en-US" b="1" dirty="0" smtClean="0"/>
              <a:t>V frequency &gt; R </a:t>
            </a:r>
            <a:r>
              <a:rPr lang="en-US" b="1" dirty="0"/>
              <a:t>frequency</a:t>
            </a:r>
            <a:r>
              <a:rPr lang="en-US" b="1" dirty="0" smtClean="0"/>
              <a:t> </a:t>
            </a:r>
            <a:endParaRPr lang="en-US" b="1" dirty="0"/>
          </a:p>
        </p:txBody>
      </p:sp>
      <p:grpSp>
        <p:nvGrpSpPr>
          <p:cNvPr id="14" name="Group 13"/>
          <p:cNvGrpSpPr/>
          <p:nvPr/>
        </p:nvGrpSpPr>
        <p:grpSpPr>
          <a:xfrm>
            <a:off x="5773057" y="679824"/>
            <a:ext cx="3251200" cy="2278818"/>
            <a:chOff x="5292351" y="914400"/>
            <a:chExt cx="3251200" cy="2278818"/>
          </a:xfrm>
        </p:grpSpPr>
        <p:grpSp>
          <p:nvGrpSpPr>
            <p:cNvPr id="16" name="Group 15"/>
            <p:cNvGrpSpPr/>
            <p:nvPr/>
          </p:nvGrpSpPr>
          <p:grpSpPr>
            <a:xfrm>
              <a:off x="5292351" y="914400"/>
              <a:ext cx="2946400" cy="2278818"/>
              <a:chOff x="5292351" y="914400"/>
              <a:chExt cx="2946400" cy="2278818"/>
            </a:xfrm>
          </p:grpSpPr>
          <p:pic>
            <p:nvPicPr>
              <p:cNvPr id="1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4" name="Rectangle 23"/>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17" name="Rectangle 16"/>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4" name="TextBox 3"/>
          <p:cNvSpPr txBox="1"/>
          <p:nvPr/>
        </p:nvSpPr>
        <p:spPr>
          <a:xfrm>
            <a:off x="21771" y="3200400"/>
            <a:ext cx="368726"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5" name="TextBox 24"/>
          <p:cNvSpPr txBox="1"/>
          <p:nvPr/>
        </p:nvSpPr>
        <p:spPr>
          <a:xfrm>
            <a:off x="0" y="3897868"/>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6" name="TextBox 25"/>
          <p:cNvSpPr txBox="1"/>
          <p:nvPr/>
        </p:nvSpPr>
        <p:spPr>
          <a:xfrm>
            <a:off x="-54429" y="5040868"/>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27" name="TextBox 26"/>
          <p:cNvSpPr txBox="1"/>
          <p:nvPr/>
        </p:nvSpPr>
        <p:spPr>
          <a:xfrm>
            <a:off x="-76200" y="5650468"/>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30" name="TextBox 29"/>
          <p:cNvSpPr txBox="1"/>
          <p:nvPr/>
        </p:nvSpPr>
        <p:spPr>
          <a:xfrm>
            <a:off x="40821" y="6252686"/>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31" name="TextBox 30"/>
          <p:cNvSpPr txBox="1"/>
          <p:nvPr/>
        </p:nvSpPr>
        <p:spPr>
          <a:xfrm>
            <a:off x="0" y="4404003"/>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1663171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fsu-logo.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17699">
            <a:off x="57150" y="2343150"/>
            <a:ext cx="4491038" cy="4491038"/>
          </a:xfrm>
          <a:prstGeom prst="rect">
            <a:avLst/>
          </a:prstGeom>
          <a:noFill/>
          <a:ln>
            <a:noFill/>
          </a:ln>
          <a:extLst>
            <a:ext uri="{909E8E84-426E-40DD-AFC4-6F175D3DCCD1}">
              <a14:hiddenFill xmlns:a14="http://schemas.microsoft.com/office/drawing/2010/main">
                <a:solidFill>
                  <a:srgbClr val="FFFFFF">
                    <a:alpha val="5215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762000"/>
          </a:xfrm>
        </p:spPr>
        <p:txBody>
          <a:bodyPr/>
          <a:lstStyle/>
          <a:p>
            <a:pPr>
              <a:defRPr/>
            </a:pPr>
            <a:r>
              <a:rPr altLang="en-US" dirty="0" smtClean="0">
                <a:ea typeface="MS PGothic" pitchFamily="34" charset="-128"/>
              </a:rPr>
              <a:t>Modified PFD</a:t>
            </a:r>
          </a:p>
        </p:txBody>
      </p:sp>
      <p:grpSp>
        <p:nvGrpSpPr>
          <p:cNvPr id="9" name="Group 8"/>
          <p:cNvGrpSpPr/>
          <p:nvPr/>
        </p:nvGrpSpPr>
        <p:grpSpPr>
          <a:xfrm>
            <a:off x="4848679" y="3632200"/>
            <a:ext cx="4295321" cy="2233536"/>
            <a:chOff x="4778828" y="3632200"/>
            <a:chExt cx="4295321" cy="2233536"/>
          </a:xfrm>
        </p:grpSpPr>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70" t="32706" r="47125" b="29167"/>
            <a:stretch/>
          </p:blipFill>
          <p:spPr bwMode="auto">
            <a:xfrm>
              <a:off x="5175250" y="3810000"/>
              <a:ext cx="3898899" cy="205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5448300" y="3632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0" name="Rectangle 19"/>
            <p:cNvSpPr/>
            <p:nvPr/>
          </p:nvSpPr>
          <p:spPr bwMode="auto">
            <a:xfrm>
              <a:off x="4789714" y="54102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1" name="Rectangle 20"/>
            <p:cNvSpPr/>
            <p:nvPr/>
          </p:nvSpPr>
          <p:spPr bwMode="auto">
            <a:xfrm>
              <a:off x="4778828" y="3947886"/>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grpSp>
        <p:nvGrpSpPr>
          <p:cNvPr id="11" name="Group 10"/>
          <p:cNvGrpSpPr/>
          <p:nvPr/>
        </p:nvGrpSpPr>
        <p:grpSpPr>
          <a:xfrm>
            <a:off x="5292351" y="914400"/>
            <a:ext cx="3251200" cy="2278818"/>
            <a:chOff x="5292351" y="914400"/>
            <a:chExt cx="3251200" cy="2278818"/>
          </a:xfrm>
        </p:grpSpPr>
        <p:grpSp>
          <p:nvGrpSpPr>
            <p:cNvPr id="10" name="Group 9"/>
            <p:cNvGrpSpPr/>
            <p:nvPr/>
          </p:nvGrpSpPr>
          <p:grpSpPr>
            <a:xfrm>
              <a:off x="5292351" y="914400"/>
              <a:ext cx="2946400" cy="2278818"/>
              <a:chOff x="5292351" y="914400"/>
              <a:chExt cx="2946400" cy="2278818"/>
            </a:xfrm>
          </p:grpSpPr>
          <p:pic>
            <p:nvPicPr>
              <p:cNvPr id="296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2809" r="69464" b="29167"/>
              <a:stretch/>
            </p:blipFill>
            <p:spPr bwMode="auto">
              <a:xfrm>
                <a:off x="5292351" y="1143000"/>
                <a:ext cx="2946400" cy="205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6057900" y="914400"/>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17" name="Rectangle 16"/>
              <p:cNvSpPr/>
              <p:nvPr/>
            </p:nvSpPr>
            <p:spPr bwMode="auto">
              <a:xfrm>
                <a:off x="6057900" y="1259845"/>
                <a:ext cx="177800" cy="45719"/>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sp>
          <p:nvSpPr>
            <p:cNvPr id="24" name="Rectangle 23"/>
            <p:cNvSpPr/>
            <p:nvPr/>
          </p:nvSpPr>
          <p:spPr bwMode="auto">
            <a:xfrm>
              <a:off x="7933951" y="2168109"/>
              <a:ext cx="609600" cy="30480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grpSp>
      <p:cxnSp>
        <p:nvCxnSpPr>
          <p:cNvPr id="6" name="Curved Connector 5"/>
          <p:cNvCxnSpPr>
            <a:endCxn id="15" idx="0"/>
          </p:cNvCxnSpPr>
          <p:nvPr/>
        </p:nvCxnSpPr>
        <p:spPr bwMode="auto">
          <a:xfrm rot="16200000" flipH="1">
            <a:off x="6172201" y="2787650"/>
            <a:ext cx="1066800" cy="977900"/>
          </a:xfrm>
          <a:prstGeom prst="curvedConnector3">
            <a:avLst/>
          </a:prstGeom>
          <a:solidFill>
            <a:schemeClr val="accent1"/>
          </a:solidFill>
          <a:ln w="28575" cap="flat" cmpd="sng" algn="ctr">
            <a:solidFill>
              <a:schemeClr val="tx1"/>
            </a:solidFill>
            <a:prstDash val="solid"/>
            <a:round/>
            <a:headEnd type="none" w="med" len="med"/>
            <a:tailEnd type="arrow"/>
          </a:ln>
          <a:effectLst/>
        </p:spPr>
      </p:cxnSp>
      <p:pic>
        <p:nvPicPr>
          <p:cNvPr id="29699" name="Picture 3" descr="C:\Users\NECRL\Desktop\ali\analog\new_32_500MHz_1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94" y="2301459"/>
            <a:ext cx="5137207" cy="428894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1072" y="958334"/>
            <a:ext cx="4572000" cy="1200329"/>
          </a:xfrm>
          <a:prstGeom prst="rect">
            <a:avLst/>
          </a:prstGeom>
        </p:spPr>
        <p:txBody>
          <a:bodyPr>
            <a:spAutoFit/>
          </a:bodyPr>
          <a:lstStyle/>
          <a:p>
            <a:pPr marL="285750" indent="-285750">
              <a:buFont typeface="Arial" pitchFamily="34" charset="0"/>
              <a:buChar char="•"/>
            </a:pPr>
            <a:r>
              <a:rPr lang="en-US" dirty="0" smtClean="0"/>
              <a:t>Input Frequencies have 0.5ns difference which leads to one input has phase difference</a:t>
            </a:r>
          </a:p>
          <a:p>
            <a:pPr marL="285750" indent="-285750">
              <a:buFont typeface="Arial" pitchFamily="34" charset="0"/>
              <a:buChar char="•"/>
            </a:pPr>
            <a:endParaRPr lang="en-US" dirty="0" smtClean="0"/>
          </a:p>
        </p:txBody>
      </p:sp>
      <p:sp>
        <p:nvSpPr>
          <p:cNvPr id="19" name="Oval 18"/>
          <p:cNvSpPr/>
          <p:nvPr/>
        </p:nvSpPr>
        <p:spPr bwMode="auto">
          <a:xfrm>
            <a:off x="6406243" y="3777343"/>
            <a:ext cx="451757"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9" name="Oval 28"/>
          <p:cNvSpPr/>
          <p:nvPr/>
        </p:nvSpPr>
        <p:spPr bwMode="auto">
          <a:xfrm>
            <a:off x="6858000" y="3784600"/>
            <a:ext cx="6096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30" name="Oval 29"/>
          <p:cNvSpPr/>
          <p:nvPr/>
        </p:nvSpPr>
        <p:spPr bwMode="auto">
          <a:xfrm>
            <a:off x="5778500" y="3811664"/>
            <a:ext cx="6096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31" name="Oval 30"/>
          <p:cNvSpPr/>
          <p:nvPr/>
        </p:nvSpPr>
        <p:spPr bwMode="auto">
          <a:xfrm>
            <a:off x="7527551" y="3810000"/>
            <a:ext cx="711200" cy="20557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Helvetica" charset="0"/>
            </a:endParaRPr>
          </a:p>
        </p:txBody>
      </p:sp>
      <p:sp>
        <p:nvSpPr>
          <p:cNvPr id="22" name="TextBox 21"/>
          <p:cNvSpPr txBox="1"/>
          <p:nvPr/>
        </p:nvSpPr>
        <p:spPr>
          <a:xfrm>
            <a:off x="5778500" y="6019800"/>
            <a:ext cx="546100" cy="377360"/>
          </a:xfrm>
          <a:prstGeom prst="rect">
            <a:avLst/>
          </a:prstGeom>
          <a:noFill/>
        </p:spPr>
        <p:txBody>
          <a:bodyPr wrap="square" rtlCol="0">
            <a:spAutoFit/>
          </a:bodyPr>
          <a:lstStyle/>
          <a:p>
            <a:r>
              <a:rPr lang="en-US" b="1" dirty="0" smtClean="0"/>
              <a:t>x2</a:t>
            </a:r>
            <a:endParaRPr lang="en-US" b="1" dirty="0"/>
          </a:p>
        </p:txBody>
      </p:sp>
      <p:sp>
        <p:nvSpPr>
          <p:cNvPr id="33" name="TextBox 32"/>
          <p:cNvSpPr txBox="1"/>
          <p:nvPr/>
        </p:nvSpPr>
        <p:spPr>
          <a:xfrm>
            <a:off x="6406243" y="6019800"/>
            <a:ext cx="546100" cy="377360"/>
          </a:xfrm>
          <a:prstGeom prst="rect">
            <a:avLst/>
          </a:prstGeom>
          <a:noFill/>
        </p:spPr>
        <p:txBody>
          <a:bodyPr wrap="square" rtlCol="0">
            <a:spAutoFit/>
          </a:bodyPr>
          <a:lstStyle/>
          <a:p>
            <a:r>
              <a:rPr lang="en-US" b="1" dirty="0" smtClean="0"/>
              <a:t>x2</a:t>
            </a:r>
            <a:endParaRPr lang="en-US" b="1" dirty="0"/>
          </a:p>
        </p:txBody>
      </p:sp>
      <p:sp>
        <p:nvSpPr>
          <p:cNvPr id="34" name="TextBox 33"/>
          <p:cNvSpPr txBox="1"/>
          <p:nvPr/>
        </p:nvSpPr>
        <p:spPr>
          <a:xfrm>
            <a:off x="7610101" y="6019800"/>
            <a:ext cx="546100" cy="377360"/>
          </a:xfrm>
          <a:prstGeom prst="rect">
            <a:avLst/>
          </a:prstGeom>
          <a:noFill/>
        </p:spPr>
        <p:txBody>
          <a:bodyPr wrap="square" rtlCol="0">
            <a:spAutoFit/>
          </a:bodyPr>
          <a:lstStyle/>
          <a:p>
            <a:r>
              <a:rPr lang="en-US" b="1" dirty="0" smtClean="0"/>
              <a:t>x2</a:t>
            </a:r>
            <a:endParaRPr lang="en-US" b="1" dirty="0"/>
          </a:p>
        </p:txBody>
      </p:sp>
      <p:sp>
        <p:nvSpPr>
          <p:cNvPr id="35" name="TextBox 34"/>
          <p:cNvSpPr txBox="1"/>
          <p:nvPr/>
        </p:nvSpPr>
        <p:spPr>
          <a:xfrm>
            <a:off x="6957786" y="6019800"/>
            <a:ext cx="546100" cy="377360"/>
          </a:xfrm>
          <a:prstGeom prst="rect">
            <a:avLst/>
          </a:prstGeom>
          <a:noFill/>
        </p:spPr>
        <p:txBody>
          <a:bodyPr wrap="square" rtlCol="0">
            <a:spAutoFit/>
          </a:bodyPr>
          <a:lstStyle/>
          <a:p>
            <a:r>
              <a:rPr lang="en-US" b="1" dirty="0" smtClean="0"/>
              <a:t>x1</a:t>
            </a:r>
            <a:endParaRPr lang="en-US" b="1" dirty="0"/>
          </a:p>
        </p:txBody>
      </p:sp>
      <p:sp>
        <p:nvSpPr>
          <p:cNvPr id="26" name="TextBox 25"/>
          <p:cNvSpPr txBox="1"/>
          <p:nvPr/>
        </p:nvSpPr>
        <p:spPr>
          <a:xfrm>
            <a:off x="97970" y="2750582"/>
            <a:ext cx="440177" cy="369332"/>
          </a:xfrm>
          <a:prstGeom prst="rect">
            <a:avLst/>
          </a:prstGeom>
          <a:noFill/>
        </p:spPr>
        <p:txBody>
          <a:bodyPr wrap="square" rtlCol="0">
            <a:spAutoFit/>
          </a:bodyPr>
          <a:lstStyle/>
          <a:p>
            <a:r>
              <a:rPr lang="en-US" b="1" dirty="0" smtClean="0">
                <a:solidFill>
                  <a:schemeClr val="bg1"/>
                </a:solidFill>
              </a:rPr>
              <a:t>R,</a:t>
            </a:r>
            <a:endParaRPr lang="en-US" b="1" dirty="0">
              <a:solidFill>
                <a:schemeClr val="bg1"/>
              </a:solidFill>
            </a:endParaRPr>
          </a:p>
        </p:txBody>
      </p:sp>
      <p:sp>
        <p:nvSpPr>
          <p:cNvPr id="27" name="TextBox 26"/>
          <p:cNvSpPr txBox="1"/>
          <p:nvPr/>
        </p:nvSpPr>
        <p:spPr>
          <a:xfrm>
            <a:off x="353785" y="2750582"/>
            <a:ext cx="368726" cy="369332"/>
          </a:xfrm>
          <a:prstGeom prst="rect">
            <a:avLst/>
          </a:prstGeom>
          <a:noFill/>
        </p:spPr>
        <p:txBody>
          <a:bodyPr wrap="square" rtlCol="0">
            <a:spAutoFit/>
          </a:bodyPr>
          <a:lstStyle/>
          <a:p>
            <a:r>
              <a:rPr lang="en-US" b="1" dirty="0" smtClean="0">
                <a:solidFill>
                  <a:schemeClr val="bg1"/>
                </a:solidFill>
              </a:rPr>
              <a:t>V</a:t>
            </a:r>
            <a:endParaRPr lang="en-US" b="1" dirty="0">
              <a:solidFill>
                <a:schemeClr val="bg1"/>
              </a:solidFill>
            </a:endParaRPr>
          </a:p>
        </p:txBody>
      </p:sp>
      <p:sp>
        <p:nvSpPr>
          <p:cNvPr id="28" name="TextBox 27"/>
          <p:cNvSpPr txBox="1"/>
          <p:nvPr/>
        </p:nvSpPr>
        <p:spPr>
          <a:xfrm>
            <a:off x="122435" y="5105400"/>
            <a:ext cx="511629" cy="369332"/>
          </a:xfrm>
          <a:prstGeom prst="rect">
            <a:avLst/>
          </a:prstGeom>
          <a:noFill/>
        </p:spPr>
        <p:txBody>
          <a:bodyPr wrap="square" rtlCol="0">
            <a:spAutoFit/>
          </a:bodyPr>
          <a:lstStyle/>
          <a:p>
            <a:r>
              <a:rPr lang="en-US" b="1" dirty="0" smtClean="0">
                <a:solidFill>
                  <a:schemeClr val="bg1"/>
                </a:solidFill>
              </a:rPr>
              <a:t>Up</a:t>
            </a:r>
            <a:endParaRPr lang="en-US" b="1" dirty="0">
              <a:solidFill>
                <a:schemeClr val="bg1"/>
              </a:solidFill>
            </a:endParaRPr>
          </a:p>
        </p:txBody>
      </p:sp>
      <p:sp>
        <p:nvSpPr>
          <p:cNvPr id="32" name="TextBox 31"/>
          <p:cNvSpPr txBox="1"/>
          <p:nvPr/>
        </p:nvSpPr>
        <p:spPr>
          <a:xfrm>
            <a:off x="155773" y="5867400"/>
            <a:ext cx="533400" cy="369332"/>
          </a:xfrm>
          <a:prstGeom prst="rect">
            <a:avLst/>
          </a:prstGeom>
          <a:noFill/>
        </p:spPr>
        <p:txBody>
          <a:bodyPr wrap="square" rtlCol="0">
            <a:spAutoFit/>
          </a:bodyPr>
          <a:lstStyle/>
          <a:p>
            <a:r>
              <a:rPr lang="en-US" b="1" dirty="0" err="1" smtClean="0">
                <a:solidFill>
                  <a:schemeClr val="bg1"/>
                </a:solidFill>
              </a:rPr>
              <a:t>Dn</a:t>
            </a:r>
            <a:endParaRPr lang="en-US" b="1" dirty="0">
              <a:solidFill>
                <a:schemeClr val="bg1"/>
              </a:solidFill>
            </a:endParaRPr>
          </a:p>
        </p:txBody>
      </p:sp>
      <p:sp>
        <p:nvSpPr>
          <p:cNvPr id="36" name="TextBox 35"/>
          <p:cNvSpPr txBox="1"/>
          <p:nvPr/>
        </p:nvSpPr>
        <p:spPr>
          <a:xfrm>
            <a:off x="117021" y="3505200"/>
            <a:ext cx="990601" cy="369332"/>
          </a:xfrm>
          <a:prstGeom prst="rect">
            <a:avLst/>
          </a:prstGeom>
          <a:noFill/>
        </p:spPr>
        <p:txBody>
          <a:bodyPr wrap="square" rtlCol="0">
            <a:spAutoFit/>
          </a:bodyPr>
          <a:lstStyle/>
          <a:p>
            <a:r>
              <a:rPr lang="en-US" b="1" dirty="0" smtClean="0">
                <a:solidFill>
                  <a:schemeClr val="bg1"/>
                </a:solidFill>
              </a:rPr>
              <a:t>Reset</a:t>
            </a:r>
            <a:endParaRPr lang="en-US" b="1" dirty="0">
              <a:solidFill>
                <a:schemeClr val="bg1"/>
              </a:solidFill>
            </a:endParaRPr>
          </a:p>
        </p:txBody>
      </p:sp>
      <p:sp>
        <p:nvSpPr>
          <p:cNvPr id="37" name="TextBox 36"/>
          <p:cNvSpPr txBox="1"/>
          <p:nvPr/>
        </p:nvSpPr>
        <p:spPr>
          <a:xfrm>
            <a:off x="97970" y="4242316"/>
            <a:ext cx="990601" cy="369332"/>
          </a:xfrm>
          <a:prstGeom prst="rect">
            <a:avLst/>
          </a:prstGeom>
          <a:noFill/>
        </p:spPr>
        <p:txBody>
          <a:bodyPr wrap="square" rtlCol="0">
            <a:spAutoFit/>
          </a:bodyPr>
          <a:lstStyle/>
          <a:p>
            <a:r>
              <a:rPr lang="en-US" b="1" dirty="0" smtClean="0">
                <a:solidFill>
                  <a:schemeClr val="bg1"/>
                </a:solidFill>
              </a:rPr>
              <a:t>Delay</a:t>
            </a:r>
            <a:endParaRPr lang="en-US" b="1" dirty="0">
              <a:solidFill>
                <a:schemeClr val="bg1"/>
              </a:solidFill>
            </a:endParaRPr>
          </a:p>
        </p:txBody>
      </p:sp>
    </p:spTree>
    <p:extLst>
      <p:ext uri="{BB962C8B-B14F-4D97-AF65-F5344CB8AC3E}">
        <p14:creationId xmlns:p14="http://schemas.microsoft.com/office/powerpoint/2010/main" val="3087022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Helvetica"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854</Words>
  <Application>Microsoft Office PowerPoint</Application>
  <PresentationFormat>On-screen Show (4:3)</PresentationFormat>
  <Paragraphs>262</Paragraphs>
  <Slides>22</Slides>
  <Notes>2</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1_Custom Design</vt:lpstr>
      <vt:lpstr>2_Custom Design</vt:lpstr>
      <vt:lpstr>Modified Phase Frequency Detector (PFD) Analysis in 32nm node</vt:lpstr>
      <vt:lpstr>Outline</vt:lpstr>
      <vt:lpstr>Introduction</vt:lpstr>
      <vt:lpstr>Traditional PFD</vt:lpstr>
      <vt:lpstr>Traditional PFD</vt:lpstr>
      <vt:lpstr>Traditional PFD</vt:lpstr>
      <vt:lpstr>Modified PFD</vt:lpstr>
      <vt:lpstr>Modified PFD</vt:lpstr>
      <vt:lpstr>Modified PFD</vt:lpstr>
      <vt:lpstr>Modified PFD</vt:lpstr>
      <vt:lpstr>Modified PFD</vt:lpstr>
      <vt:lpstr>Modified PFD</vt:lpstr>
      <vt:lpstr>Modified PFD + Charge Pump</vt:lpstr>
      <vt:lpstr>Modified PFD + Charge Pump</vt:lpstr>
      <vt:lpstr>Modified PFD + Charge Pump</vt:lpstr>
      <vt:lpstr>Modified PFD + Charge Pump</vt:lpstr>
      <vt:lpstr>Modified PFD + Charge Pump</vt:lpstr>
      <vt:lpstr>Conclusion </vt:lpstr>
      <vt:lpstr>Synthesized PFD</vt:lpstr>
      <vt:lpstr>Synthesized PFD</vt:lpstr>
      <vt:lpstr>Synthesized PFD and modified PFD comparison</vt:lpstr>
      <vt:lpstr>Conclusion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Frequency Detector (PFD) in 32nm</dc:title>
  <dc:creator>NECRL</dc:creator>
  <cp:lastModifiedBy>NECRL</cp:lastModifiedBy>
  <cp:revision>192</cp:revision>
  <dcterms:created xsi:type="dcterms:W3CDTF">2006-08-16T00:00:00Z</dcterms:created>
  <dcterms:modified xsi:type="dcterms:W3CDTF">2016-12-16T22:30:16Z</dcterms:modified>
</cp:coreProperties>
</file>